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0"/>
  </p:notesMasterIdLst>
  <p:sldIdLst>
    <p:sldId id="296" r:id="rId2"/>
    <p:sldId id="257" r:id="rId3"/>
    <p:sldId id="258" r:id="rId4"/>
    <p:sldId id="274" r:id="rId5"/>
    <p:sldId id="266" r:id="rId6"/>
    <p:sldId id="261" r:id="rId7"/>
    <p:sldId id="260" r:id="rId8"/>
    <p:sldId id="265" r:id="rId9"/>
    <p:sldId id="262" r:id="rId10"/>
    <p:sldId id="259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91" r:id="rId34"/>
    <p:sldId id="290" r:id="rId35"/>
    <p:sldId id="292" r:id="rId36"/>
    <p:sldId id="293" r:id="rId37"/>
    <p:sldId id="294" r:id="rId38"/>
    <p:sldId id="295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5" r:id="rId48"/>
    <p:sldId id="307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te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7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4T21:41:50.379" idx="1">
    <p:pos x="10" y="10"/>
    <p:text/>
  </p:cm>
  <p:cm authorId="0" dt="2015-04-24T21:42:18.556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0C93-3279-4B34-AC20-F9563702F26D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116D-14D4-4AD0-9E28-4D0FB795E3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661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116D-14D4-4AD0-9E28-4D0FB795E3B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3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116D-14D4-4AD0-9E28-4D0FB795E3B0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387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116D-14D4-4AD0-9E28-4D0FB795E3B0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448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56DAA22-B48B-430B-9621-4CBD6AE6883A}" type="datetimeFigureOut">
              <a:rPr lang="fr-FR" smtClean="0"/>
              <a:pPr/>
              <a:t>29/04/2015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16CBEF-7A86-4D4A-9563-8F27B7ADF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4385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4400" b="1" dirty="0">
                <a:solidFill>
                  <a:srgbClr val="FFFF00"/>
                </a:solidFill>
              </a:rPr>
              <a:t>الفضاء الرقمي للمدارس الابتدائية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77072"/>
            <a:ext cx="1080120" cy="15121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90732"/>
            <a:ext cx="1135486" cy="6153912"/>
          </a:xfrm>
        </p:spPr>
        <p:txBody>
          <a:bodyPr>
            <a:noAutofit/>
          </a:bodyPr>
          <a:lstStyle/>
          <a:p>
            <a:pPr algn="r" rtl="1"/>
            <a:r>
              <a:rPr lang="ar-TN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TN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TN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TN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TN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TN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TN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فضاء الادارة</a:t>
            </a:r>
            <a:r>
              <a:rPr lang="ar-TN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TN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fr-FR" sz="4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1907704" y="2132856"/>
            <a:ext cx="6858000" cy="3017520"/>
          </a:xfrm>
        </p:spPr>
        <p:txBody>
          <a:bodyPr/>
          <a:lstStyle/>
          <a:p>
            <a:pPr algn="r" rtl="1"/>
            <a:r>
              <a:rPr lang="ar-TN" dirty="0" smtClean="0"/>
              <a:t>المدرسة الابتدائية 2 مارس 34 المروج1</a:t>
            </a:r>
          </a:p>
          <a:p>
            <a:pPr algn="r" rtl="1"/>
            <a:r>
              <a:rPr lang="ar-TN" dirty="0" smtClean="0"/>
              <a:t>المادة: التربية التكنولوجية</a:t>
            </a:r>
          </a:p>
          <a:p>
            <a:pPr algn="r" rtl="1"/>
            <a:r>
              <a:rPr lang="ar-TN" dirty="0" smtClean="0"/>
              <a:t>المجال: الفضاء القمي للمدارس الابتدائية</a:t>
            </a:r>
          </a:p>
          <a:p>
            <a:pPr algn="r" rtl="1"/>
            <a:r>
              <a:rPr lang="ar-TN" dirty="0" smtClean="0"/>
              <a:t>الحور: فضاء الادارة</a:t>
            </a:r>
          </a:p>
          <a:p>
            <a:pPr algn="r" rtl="1"/>
            <a:r>
              <a:rPr lang="ar-TN" dirty="0" err="1" smtClean="0"/>
              <a:t>التنشط</a:t>
            </a:r>
            <a:r>
              <a:rPr lang="ar-TN" dirty="0" smtClean="0"/>
              <a:t>: </a:t>
            </a:r>
            <a:r>
              <a:rPr lang="ar-T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أمال </a:t>
            </a:r>
            <a:r>
              <a:rPr lang="ar-TN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بنبلقاسم</a:t>
            </a:r>
            <a:r>
              <a:rPr lang="ar-T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أستاذ تعليم </a:t>
            </a:r>
            <a:r>
              <a:rPr lang="ar-T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ث</a:t>
            </a:r>
            <a:r>
              <a:rPr lang="ar-T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انوي تقني</a:t>
            </a:r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7596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TN" dirty="0"/>
              <a:t>الخدمات البيداغوجية </a:t>
            </a:r>
            <a:r>
              <a:rPr lang="ar-TN" dirty="0" smtClean="0"/>
              <a:t>والعمل التشاركي التربوي</a:t>
            </a:r>
            <a:r>
              <a:rPr lang="ar-TN" dirty="0"/>
              <a:t/>
            </a:r>
            <a:br>
              <a:rPr lang="ar-TN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كراس الواجبات</a:t>
            </a:r>
          </a:p>
          <a:p>
            <a:pPr algn="r" rtl="1"/>
            <a:r>
              <a:rPr lang="ar-TN" dirty="0"/>
              <a:t>إ</a:t>
            </a:r>
            <a:r>
              <a:rPr lang="ar-TN" dirty="0" smtClean="0"/>
              <a:t>بداعات التلاميذ</a:t>
            </a:r>
          </a:p>
          <a:p>
            <a:pPr algn="r" rtl="1"/>
            <a:r>
              <a:rPr lang="ar-TN" dirty="0" smtClean="0"/>
              <a:t>موارد سمعية بصرية</a:t>
            </a:r>
          </a:p>
          <a:p>
            <a:pPr algn="r" rtl="1"/>
            <a:r>
              <a:rPr lang="ar-TN" dirty="0" smtClean="0"/>
              <a:t>متابعة وتفقد</a:t>
            </a:r>
          </a:p>
          <a:p>
            <a:pPr algn="r" rtl="1"/>
            <a:r>
              <a:rPr lang="ar-TN" dirty="0" smtClean="0"/>
              <a:t>عرض صور الأنشطة المدرسية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930477"/>
            <a:ext cx="809738" cy="895475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08104" y="1844824"/>
            <a:ext cx="1629002" cy="1066949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998" y="3501008"/>
            <a:ext cx="1515087" cy="9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TN" dirty="0"/>
              <a:t> خدامات </a:t>
            </a:r>
            <a:r>
              <a:rPr lang="ar-TN" dirty="0" smtClean="0"/>
              <a:t>الإرساليات القصيرة</a:t>
            </a:r>
            <a:r>
              <a:rPr lang="ar-TN" dirty="0"/>
              <a:t/>
            </a:r>
            <a:br>
              <a:rPr lang="ar-TN" dirty="0"/>
            </a:b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49860"/>
            <a:ext cx="3410426" cy="2667372"/>
          </a:xfr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491880" y="1722437"/>
            <a:ext cx="5256584" cy="4525963"/>
          </a:xfrm>
        </p:spPr>
        <p:txBody>
          <a:bodyPr>
            <a:normAutofit/>
          </a:bodyPr>
          <a:lstStyle/>
          <a:p>
            <a:pPr algn="r" rtl="1"/>
            <a:r>
              <a:rPr lang="ar-TN" dirty="0" smtClean="0"/>
              <a:t>تقريب المدرسة من الولي</a:t>
            </a:r>
          </a:p>
          <a:p>
            <a:pPr algn="r" rtl="1"/>
            <a:r>
              <a:rPr lang="ar-TN" dirty="0" smtClean="0"/>
              <a:t>اطلاع الولي على :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TN" dirty="0" smtClean="0"/>
              <a:t>الأعداد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TN" dirty="0" smtClean="0"/>
              <a:t>المعدلات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TN" dirty="0" smtClean="0"/>
              <a:t>الرتبة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TN" dirty="0" smtClean="0"/>
              <a:t>غيابات التلميذ والمدرس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TN" dirty="0"/>
              <a:t>أ</a:t>
            </a:r>
            <a:r>
              <a:rPr lang="ar-TN" dirty="0" smtClean="0"/>
              <a:t>نشطة مدرسية وثقافية و ترفيهية.</a:t>
            </a:r>
          </a:p>
          <a:p>
            <a:pPr algn="r" rtl="1"/>
            <a:endParaRPr lang="ar-TN" dirty="0" smtClean="0"/>
          </a:p>
          <a:p>
            <a:pPr algn="r" rtl="1"/>
            <a:endParaRPr lang="ar-TN" dirty="0" smtClean="0"/>
          </a:p>
          <a:p>
            <a:pPr algn="r" rtl="1"/>
            <a:endParaRPr lang="fr-FR" dirty="0" smtClean="0"/>
          </a:p>
          <a:p>
            <a:pPr algn="r" rtl="1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6" y="0"/>
            <a:ext cx="809738" cy="8954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1381683" cy="9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9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كيفية الدخول الى فضاء الادارة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9896" y="1722437"/>
            <a:ext cx="3926904" cy="4525963"/>
          </a:xfrm>
        </p:spPr>
        <p:txBody>
          <a:bodyPr>
            <a:normAutofit/>
          </a:bodyPr>
          <a:lstStyle/>
          <a:p>
            <a:pPr algn="r" rtl="1"/>
            <a:r>
              <a:rPr lang="ar-TN" dirty="0" smtClean="0"/>
              <a:t>وللتعرف على هذه المنظومة يجب أن تتصفحها بصفة </a:t>
            </a:r>
            <a:r>
              <a:rPr lang="ar-TN" u="sng" dirty="0" smtClean="0"/>
              <a:t>مدير</a:t>
            </a:r>
            <a:r>
              <a:rPr lang="ar-TN" dirty="0" smtClean="0"/>
              <a:t> وذلك بإنشاء حساب خاص بك يحمل :</a:t>
            </a:r>
          </a:p>
          <a:p>
            <a:pPr marL="438912" lvl="1" indent="0" algn="r" rtl="1">
              <a:buNone/>
            </a:pPr>
            <a:r>
              <a:rPr lang="ar-TN" dirty="0" smtClean="0"/>
              <a:t>اسمك </a:t>
            </a:r>
          </a:p>
          <a:p>
            <a:pPr marL="438912" lvl="1" indent="0" algn="r" rtl="1">
              <a:buNone/>
            </a:pPr>
            <a:r>
              <a:rPr lang="ar-TN" dirty="0" smtClean="0"/>
              <a:t>و لقبك</a:t>
            </a:r>
          </a:p>
          <a:p>
            <a:pPr marL="438912" lvl="1" indent="0" algn="r" rtl="1">
              <a:buNone/>
            </a:pPr>
            <a:r>
              <a:rPr lang="ar-TN" dirty="0" smtClean="0"/>
              <a:t>وكلمة السر الخاصة بك.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56" y="1988840"/>
            <a:ext cx="472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4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الدخول إلى الفضاء الرقمي للمدارس الابتدائية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91680" y="1722437"/>
            <a:ext cx="6995120" cy="4525963"/>
          </a:xfrm>
        </p:spPr>
        <p:txBody>
          <a:bodyPr/>
          <a:lstStyle/>
          <a:p>
            <a:pPr algn="r" rtl="1"/>
            <a:endParaRPr lang="fr-FR" dirty="0" smtClean="0"/>
          </a:p>
          <a:p>
            <a:pPr algn="ctr" rtl="1"/>
            <a:r>
              <a:rPr lang="ar-TN" dirty="0" smtClean="0"/>
              <a:t>يمكن الدخول الي البوابة عبر العنوان الإلكتروني التالي :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59632" y="3933056"/>
            <a:ext cx="6763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www</a:t>
            </a:r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.ent.cnte.tn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7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xmlns="" val="27768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20688"/>
            <a:ext cx="7674725" cy="5760000"/>
          </a:xfrm>
        </p:spPr>
      </p:pic>
    </p:spTree>
    <p:extLst>
      <p:ext uri="{BB962C8B-B14F-4D97-AF65-F5344CB8AC3E}">
        <p14:creationId xmlns:p14="http://schemas.microsoft.com/office/powerpoint/2010/main" xmlns="" val="427722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014"/>
            <a:ext cx="8496944" cy="60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97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95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3600000" cy="3600000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للدخول انقر على الرابط:</a:t>
            </a:r>
          </a:p>
          <a:p>
            <a:pPr algn="ctr" rtl="1"/>
            <a:endParaRPr lang="ar-TN" dirty="0"/>
          </a:p>
          <a:p>
            <a:pPr algn="ctr" rtl="1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451468"/>
            <a:ext cx="2424273" cy="504057"/>
          </a:xfrm>
          <a:prstGeom prst="rect">
            <a:avLst/>
          </a:prstGeom>
        </p:spPr>
      </p:pic>
      <p:cxnSp>
        <p:nvCxnSpPr>
          <p:cNvPr id="10" name="Connecteur en angle 9"/>
          <p:cNvCxnSpPr/>
          <p:nvPr/>
        </p:nvCxnSpPr>
        <p:spPr>
          <a:xfrm flipV="1">
            <a:off x="3419872" y="3789040"/>
            <a:ext cx="3012336" cy="50405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153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496855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ستجد ثلاث خانات:</a:t>
            </a:r>
          </a:p>
          <a:p>
            <a:pPr algn="r" rtl="1"/>
            <a:r>
              <a:rPr lang="ar-TN" dirty="0" smtClean="0"/>
              <a:t>اكتب </a:t>
            </a:r>
            <a:r>
              <a:rPr lang="ar-TN" dirty="0"/>
              <a:t>*</a:t>
            </a:r>
            <a:r>
              <a:rPr lang="ar-TN" dirty="0" smtClean="0"/>
              <a:t> مدرستي * في كل واحدة منها .</a:t>
            </a:r>
          </a:p>
          <a:p>
            <a:pPr algn="r" rtl="1"/>
            <a:endParaRPr lang="ar-TN" dirty="0"/>
          </a:p>
          <a:p>
            <a:pPr algn="r" rtl="1"/>
            <a:r>
              <a:rPr lang="ar-TN" dirty="0" smtClean="0"/>
              <a:t>ثم انقر علي </a:t>
            </a:r>
            <a:r>
              <a:rPr lang="ar-TN" b="1" dirty="0" smtClean="0">
                <a:solidFill>
                  <a:srgbClr val="FF0000"/>
                </a:solidFill>
              </a:rPr>
              <a:t>دخول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86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4130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الفضاء</a:t>
            </a:r>
            <a:r>
              <a:rPr lang="ar-T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T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الرقمي</a:t>
            </a:r>
            <a:r>
              <a:rPr lang="ar-T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T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للمدارس الابتدائية</a:t>
            </a:r>
            <a:r>
              <a:rPr lang="ar-T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3337" y="155679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0" y="1423317"/>
            <a:ext cx="8979065" cy="4525963"/>
          </a:xfrm>
        </p:spPr>
        <p:txBody>
          <a:bodyPr>
            <a:normAutofit/>
          </a:bodyPr>
          <a:lstStyle/>
          <a:p>
            <a:pPr marL="64008" indent="0" algn="ctr" rtl="1">
              <a:buNone/>
            </a:pPr>
            <a:r>
              <a:rPr lang="ar-TN" dirty="0"/>
              <a:t>الفضاء الرقمي مشروع رائد من </a:t>
            </a:r>
            <a:r>
              <a:rPr lang="ar-TN" dirty="0" smtClean="0"/>
              <a:t>مشاريع</a:t>
            </a:r>
          </a:p>
          <a:p>
            <a:pPr marL="64008" indent="0" algn="ctr" rtl="1">
              <a:buNone/>
            </a:pPr>
            <a:r>
              <a:rPr lang="ar-TN" dirty="0" smtClean="0"/>
              <a:t>المركز </a:t>
            </a:r>
            <a:r>
              <a:rPr lang="ar-TN" dirty="0"/>
              <a:t>الوطني للتكنولوجيات في التربية يرمي الى </a:t>
            </a:r>
            <a:r>
              <a:rPr lang="ar-TN" dirty="0" smtClean="0"/>
              <a:t>تسهيل</a:t>
            </a:r>
          </a:p>
          <a:p>
            <a:pPr marL="64008" indent="0" algn="ctr" rtl="1">
              <a:buNone/>
            </a:pPr>
            <a:r>
              <a:rPr lang="ar-TN" dirty="0" smtClean="0"/>
              <a:t> </a:t>
            </a:r>
            <a:r>
              <a:rPr lang="ar-TN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العمل الاداري </a:t>
            </a:r>
            <a:r>
              <a:rPr lang="ar-TN" dirty="0" smtClean="0"/>
              <a:t>و</a:t>
            </a:r>
            <a:r>
              <a:rPr lang="ar-T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البيداغوجي</a:t>
            </a:r>
            <a:endParaRPr lang="ar-TN" dirty="0"/>
          </a:p>
          <a:p>
            <a:pPr marL="64008" indent="0" algn="ctr" rtl="1">
              <a:buNone/>
            </a:pPr>
            <a:r>
              <a:rPr lang="ar-TN" dirty="0" smtClean="0"/>
              <a:t>من </a:t>
            </a:r>
            <a:r>
              <a:rPr lang="ar-TN" dirty="0"/>
              <a:t>حيث المتابعة </a:t>
            </a:r>
            <a:r>
              <a:rPr lang="ar-TN" dirty="0" smtClean="0"/>
              <a:t>والتصرف </a:t>
            </a:r>
            <a:r>
              <a:rPr lang="ar-TN" dirty="0"/>
              <a:t>اليومي داخل المؤسسات </a:t>
            </a:r>
            <a:r>
              <a:rPr lang="ar-TN" dirty="0" smtClean="0"/>
              <a:t>التربوية</a:t>
            </a:r>
            <a:endParaRPr lang="ar-TN" dirty="0"/>
          </a:p>
          <a:p>
            <a:pPr marL="64008" indent="0" algn="r" rtl="1">
              <a:buNone/>
            </a:pPr>
            <a:endParaRPr lang="ar-TN" dirty="0"/>
          </a:p>
          <a:p>
            <a:pPr marL="64008" indent="0" algn="r" rtl="1">
              <a:buNone/>
            </a:pPr>
            <a:endParaRPr lang="ar-TN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91" y="5757669"/>
            <a:ext cx="809738" cy="8954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64360"/>
            <a:ext cx="5184576" cy="29149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186" y="5891945"/>
            <a:ext cx="1947880" cy="7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66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6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16632"/>
            <a:ext cx="928903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11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إ</a:t>
            </a:r>
            <a:r>
              <a:rPr lang="ar-TN" dirty="0" smtClean="0"/>
              <a:t>نشاء حساب مدير الفضاء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7046"/>
            <a:ext cx="2664295" cy="3840423"/>
          </a:xfrm>
        </p:spPr>
      </p:pic>
      <p:cxnSp>
        <p:nvCxnSpPr>
          <p:cNvPr id="7" name="Connecteur droit avec flèche 6"/>
          <p:cNvCxnSpPr/>
          <p:nvPr/>
        </p:nvCxnSpPr>
        <p:spPr>
          <a:xfrm>
            <a:off x="3635896" y="1772816"/>
            <a:ext cx="172819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660651" y="4221088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36096" y="3140968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T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مجموعة روابط لإنشاء حساب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7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إ</a:t>
            </a:r>
            <a:r>
              <a:rPr lang="ar-TN" dirty="0" smtClean="0"/>
              <a:t>نشاء </a:t>
            </a:r>
            <a:r>
              <a:rPr lang="ar-TN" dirty="0"/>
              <a:t>حساب مدير الفضاء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424847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ابدا بإنشاء </a:t>
            </a:r>
            <a:r>
              <a:rPr lang="ar-TN" sz="2400" b="1" dirty="0" smtClean="0">
                <a:solidFill>
                  <a:srgbClr val="FF0000"/>
                </a:solidFill>
              </a:rPr>
              <a:t>حساب</a:t>
            </a:r>
            <a:r>
              <a:rPr lang="ar-TN" b="1" dirty="0" smtClean="0">
                <a:solidFill>
                  <a:srgbClr val="FF0000"/>
                </a:solidFill>
              </a:rPr>
              <a:t> </a:t>
            </a:r>
            <a:r>
              <a:rPr lang="ar-TN" sz="2400" b="1" dirty="0" smtClean="0">
                <a:solidFill>
                  <a:srgbClr val="FF0000"/>
                </a:solidFill>
              </a:rPr>
              <a:t>خا</a:t>
            </a:r>
            <a:r>
              <a:rPr lang="ar-TN" b="1" dirty="0" smtClean="0">
                <a:solidFill>
                  <a:srgbClr val="FF0000"/>
                </a:solidFill>
              </a:rPr>
              <a:t>ص </a:t>
            </a:r>
            <a:r>
              <a:rPr lang="ar-TN" dirty="0" smtClean="0"/>
              <a:t>بك يحمل اسمك وذلك بملء الاستمارة,</a:t>
            </a:r>
          </a:p>
          <a:p>
            <a:pPr marL="64008" indent="0" algn="r" rtl="1">
              <a:buNone/>
            </a:pPr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dirty="0" smtClean="0"/>
              <a:t>ثم اضغط على زر </a:t>
            </a:r>
          </a:p>
          <a:p>
            <a:pPr algn="r" rtl="1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4725144"/>
            <a:ext cx="110277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b="1" dirty="0" smtClean="0"/>
              <a:t>سجل العضو</a:t>
            </a:r>
            <a:endParaRPr lang="fr-FR" b="1" dirty="0"/>
          </a:p>
        </p:txBody>
      </p:sp>
      <p:cxnSp>
        <p:nvCxnSpPr>
          <p:cNvPr id="14" name="Connecteur en arc 13"/>
          <p:cNvCxnSpPr/>
          <p:nvPr/>
        </p:nvCxnSpPr>
        <p:spPr>
          <a:xfrm rot="10800000" flipV="1">
            <a:off x="1763688" y="5301208"/>
            <a:ext cx="3312368" cy="432048"/>
          </a:xfrm>
          <a:prstGeom prst="curvedConnector3">
            <a:avLst>
              <a:gd name="adj1" fmla="val 56901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384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التأكد من انشاء حساب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5" y="1717241"/>
            <a:ext cx="4608513" cy="352839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لتّأكد من إنشاء حسابك </a:t>
            </a:r>
          </a:p>
          <a:p>
            <a:pPr algn="r" rtl="1"/>
            <a:r>
              <a:rPr lang="ar-TN" dirty="0" smtClean="0"/>
              <a:t>اضغط على الزرّ</a:t>
            </a:r>
          </a:p>
          <a:p>
            <a:pPr algn="r" rtl="1"/>
            <a:r>
              <a:rPr lang="ar-TN" b="1" dirty="0" smtClean="0">
                <a:solidFill>
                  <a:srgbClr val="FF0000"/>
                </a:solidFill>
              </a:rPr>
              <a:t>قائمة</a:t>
            </a:r>
            <a:r>
              <a:rPr lang="ar-TN" dirty="0" smtClean="0"/>
              <a:t> \</a:t>
            </a:r>
            <a:r>
              <a:rPr lang="ar-TN" b="1" dirty="0" smtClean="0">
                <a:solidFill>
                  <a:srgbClr val="FF0000"/>
                </a:solidFill>
              </a:rPr>
              <a:t>تحيين المديرين</a:t>
            </a:r>
          </a:p>
          <a:p>
            <a:pPr algn="r" rt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543399"/>
            <a:ext cx="1308965" cy="4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8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5544616" cy="4797152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5796136" y="620688"/>
            <a:ext cx="3034680" cy="4525963"/>
          </a:xfrm>
        </p:spPr>
        <p:txBody>
          <a:bodyPr/>
          <a:lstStyle/>
          <a:p>
            <a:pPr algn="r" rtl="1"/>
            <a:r>
              <a:rPr lang="ar-TN" dirty="0" smtClean="0"/>
              <a:t>قم بمغادرة هذا الحساب للدخول </a:t>
            </a:r>
          </a:p>
          <a:p>
            <a:pPr marL="438912" lvl="1" indent="0" algn="r" rtl="1">
              <a:buNone/>
            </a:pPr>
            <a:r>
              <a:rPr lang="ar-TN" dirty="0" smtClean="0"/>
              <a:t>من جديد مستعملا حسابك الجديد</a:t>
            </a:r>
          </a:p>
          <a:p>
            <a:pPr algn="r" rtl="1"/>
            <a:r>
              <a:rPr lang="ar-TN" dirty="0" smtClean="0"/>
              <a:t>اضغط على الزرّ </a:t>
            </a:r>
            <a:r>
              <a:rPr lang="ar-TN" b="1" dirty="0" smtClean="0">
                <a:solidFill>
                  <a:srgbClr val="FF0000"/>
                </a:solidFill>
              </a:rPr>
              <a:t>خروج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8" name="Connecteur en angle 7"/>
          <p:cNvCxnSpPr/>
          <p:nvPr/>
        </p:nvCxnSpPr>
        <p:spPr>
          <a:xfrm rot="10800000">
            <a:off x="1043608" y="1556793"/>
            <a:ext cx="6264696" cy="1512169"/>
          </a:xfrm>
          <a:prstGeom prst="bentConnector3">
            <a:avLst>
              <a:gd name="adj1" fmla="val 4300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9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الدخول باستعمال معطياتك الخاصة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95936" y="1722437"/>
            <a:ext cx="4690864" cy="4525963"/>
          </a:xfrm>
        </p:spPr>
        <p:txBody>
          <a:bodyPr/>
          <a:lstStyle/>
          <a:p>
            <a:pPr algn="r" rtl="1"/>
            <a:r>
              <a:rPr lang="ar-TN" dirty="0" smtClean="0"/>
              <a:t>للدخول إلى فضاء الادارة</a:t>
            </a:r>
          </a:p>
          <a:p>
            <a:pPr marL="438912" lvl="1" indent="0" algn="r" rtl="1">
              <a:buNone/>
            </a:pPr>
            <a:r>
              <a:rPr lang="ar-TN" dirty="0" smtClean="0"/>
              <a:t>اضغط على الرابط </a:t>
            </a:r>
            <a:endParaRPr lang="ar-TN" dirty="0"/>
          </a:p>
          <a:p>
            <a:pPr marL="438912" lvl="1" indent="0" algn="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فضاء الإدارة</a:t>
            </a:r>
          </a:p>
          <a:p>
            <a:pPr marL="64008" indent="0" algn="r" rtl="1">
              <a:buNone/>
            </a:pPr>
            <a:endParaRPr lang="ar-TN" b="1" dirty="0" smtClean="0">
              <a:solidFill>
                <a:srgbClr val="FF0000"/>
              </a:solidFill>
            </a:endParaRPr>
          </a:p>
          <a:p>
            <a:pPr algn="r" rtl="1"/>
            <a:endParaRPr lang="ar-TN" sz="2000" b="1" dirty="0" smtClean="0"/>
          </a:p>
          <a:p>
            <a:pPr algn="r" rtl="1"/>
            <a:endParaRPr lang="ar-TN" sz="2000" b="1" dirty="0"/>
          </a:p>
          <a:p>
            <a:pPr algn="r" rtl="1"/>
            <a:endParaRPr lang="ar-TN" sz="2000" b="1" dirty="0" smtClean="0"/>
          </a:p>
          <a:p>
            <a:pPr algn="r" rtl="1"/>
            <a:r>
              <a:rPr lang="ar-TN" sz="2400" dirty="0" smtClean="0"/>
              <a:t>املأ الخانات الثلاثة بمعطيات الدخول الخاصة بك ثم انقر على زر </a:t>
            </a:r>
            <a:r>
              <a:rPr lang="ar-TN" sz="2400" b="1" dirty="0" smtClean="0">
                <a:solidFill>
                  <a:srgbClr val="FF0000"/>
                </a:solidFill>
              </a:rPr>
              <a:t>الدخول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8"/>
            <a:ext cx="2015661" cy="2015661"/>
          </a:xfrm>
        </p:spPr>
      </p:pic>
      <p:cxnSp>
        <p:nvCxnSpPr>
          <p:cNvPr id="9" name="Connecteur en angle 8"/>
          <p:cNvCxnSpPr/>
          <p:nvPr/>
        </p:nvCxnSpPr>
        <p:spPr>
          <a:xfrm rot="10800000">
            <a:off x="2555776" y="2492897"/>
            <a:ext cx="3456384" cy="43204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77072"/>
            <a:ext cx="3067050" cy="1857375"/>
          </a:xfrm>
          <a:prstGeom prst="rect">
            <a:avLst/>
          </a:prstGeom>
        </p:spPr>
      </p:pic>
      <p:cxnSp>
        <p:nvCxnSpPr>
          <p:cNvPr id="18" name="Connecteur en angle 17"/>
          <p:cNvCxnSpPr/>
          <p:nvPr/>
        </p:nvCxnSpPr>
        <p:spPr>
          <a:xfrm>
            <a:off x="1619672" y="5301208"/>
            <a:ext cx="5112568" cy="50405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857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إ</a:t>
            </a:r>
            <a:r>
              <a:rPr lang="ar-TN" dirty="0" smtClean="0"/>
              <a:t>نشاء قسم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لإنشاء قسم انقر على الرابط : </a:t>
            </a:r>
            <a:r>
              <a:rPr lang="ar-TN" b="1" dirty="0" smtClean="0">
                <a:solidFill>
                  <a:srgbClr val="FF0000"/>
                </a:solidFill>
              </a:rPr>
              <a:t>الأقسام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2376264" cy="3625850"/>
          </a:xfrm>
        </p:spPr>
      </p:pic>
      <p:cxnSp>
        <p:nvCxnSpPr>
          <p:cNvPr id="10" name="Connecteur en angle 9"/>
          <p:cNvCxnSpPr/>
          <p:nvPr/>
        </p:nvCxnSpPr>
        <p:spPr>
          <a:xfrm rot="10800000" flipV="1">
            <a:off x="3347864" y="2564903"/>
            <a:ext cx="2520280" cy="10801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309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قم بإدخال اسم القسم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4038600" cy="2471382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52936"/>
            <a:ext cx="4038600" cy="2213626"/>
          </a:xfrm>
        </p:spPr>
      </p:pic>
      <p:sp>
        <p:nvSpPr>
          <p:cNvPr id="14" name="Flèche vers le bas 13"/>
          <p:cNvSpPr/>
          <p:nvPr/>
        </p:nvSpPr>
        <p:spPr>
          <a:xfrm>
            <a:off x="2771800" y="1628800"/>
            <a:ext cx="64807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177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4038600" cy="358697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للتّأكد من إنشاء القسم </a:t>
            </a:r>
          </a:p>
          <a:p>
            <a:pPr marL="438912" lvl="1" indent="0" algn="r" rtl="1">
              <a:buNone/>
            </a:pPr>
            <a:r>
              <a:rPr lang="ar-TN" dirty="0" smtClean="0"/>
              <a:t>اضغط على الزرّ :</a:t>
            </a:r>
            <a:endParaRPr lang="ar-TN" b="1" dirty="0" smtClean="0">
              <a:solidFill>
                <a:srgbClr val="FF0000"/>
              </a:solidFill>
            </a:endParaRPr>
          </a:p>
          <a:p>
            <a:pPr marL="438912" lvl="1" indent="0" algn="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 </a:t>
            </a:r>
          </a:p>
          <a:p>
            <a:pPr marL="438912" lvl="1" indent="0" algn="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قائمة /تغيير قسم</a:t>
            </a:r>
          </a:p>
        </p:txBody>
      </p:sp>
    </p:spTree>
    <p:extLst>
      <p:ext uri="{BB962C8B-B14F-4D97-AF65-F5344CB8AC3E}">
        <p14:creationId xmlns:p14="http://schemas.microsoft.com/office/powerpoint/2010/main" xmlns="" val="159489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إ</a:t>
            </a:r>
            <a:r>
              <a:rPr lang="ar-TN" dirty="0" smtClean="0"/>
              <a:t>نشاء حساب تلميذ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لفتح حساب لكل تلميذ</a:t>
            </a:r>
          </a:p>
          <a:p>
            <a:pPr marL="438912" lvl="1" indent="0" algn="r" rtl="1">
              <a:buNone/>
            </a:pPr>
            <a:r>
              <a:rPr lang="ar-TN" dirty="0" smtClean="0"/>
              <a:t>استعمل قائمة التصرف واضغط على الرابط </a:t>
            </a:r>
          </a:p>
          <a:p>
            <a:pPr marL="438912" lvl="1" indent="0" algn="ctr" rtl="1">
              <a:buNone/>
            </a:pPr>
            <a:r>
              <a:rPr lang="ar-TN" dirty="0" smtClean="0">
                <a:solidFill>
                  <a:srgbClr val="FF0000"/>
                </a:solidFill>
              </a:rPr>
              <a:t>التلاميذ</a:t>
            </a:r>
            <a:r>
              <a:rPr lang="ar-TN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1800200" cy="3700411"/>
          </a:xfrm>
        </p:spPr>
      </p:pic>
      <p:cxnSp>
        <p:nvCxnSpPr>
          <p:cNvPr id="9" name="Connecteur en angle 8"/>
          <p:cNvCxnSpPr/>
          <p:nvPr/>
        </p:nvCxnSpPr>
        <p:spPr>
          <a:xfrm rot="10800000" flipV="1">
            <a:off x="2483768" y="3336986"/>
            <a:ext cx="3168352" cy="38004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599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الخدمات الإدارية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8907"/>
            <a:ext cx="4104456" cy="5604826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 algn="r" rtl="1">
              <a:buNone/>
            </a:pPr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sz="3600" b="1" dirty="0" smtClean="0"/>
              <a:t>بطاقات الأعداد</a:t>
            </a:r>
          </a:p>
          <a:p>
            <a:pPr algn="r" rtl="1"/>
            <a:endParaRPr lang="ar-TN" dirty="0" smtClean="0"/>
          </a:p>
          <a:p>
            <a:pPr algn="r" rtl="1"/>
            <a:endParaRPr lang="ar-TN" dirty="0" smtClean="0"/>
          </a:p>
          <a:p>
            <a:pPr algn="r" rtl="1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162" y="116632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04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إ</a:t>
            </a:r>
            <a:r>
              <a:rPr lang="ar-TN" dirty="0" smtClean="0"/>
              <a:t>نشاء </a:t>
            </a:r>
            <a:r>
              <a:rPr lang="ar-TN" dirty="0"/>
              <a:t>حساب تلميذ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433" y="1722438"/>
            <a:ext cx="3220133" cy="452596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 algn="r" rtl="1">
              <a:buNone/>
            </a:pPr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dirty="0" smtClean="0"/>
              <a:t>املا الخانات بمعطيات التلميذ ثم انقر على الزرّ</a:t>
            </a:r>
          </a:p>
          <a:p>
            <a:pPr marL="438912" lvl="1" indent="0" algn="ct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سجل العضو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70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معاينة الأقسام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810" y="1556792"/>
            <a:ext cx="1944216" cy="1332729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انقر على رابط </a:t>
            </a:r>
          </a:p>
          <a:p>
            <a:pPr marL="438912" lvl="1" indent="0" algn="r" rtl="1">
              <a:buNone/>
            </a:pPr>
            <a:r>
              <a:rPr lang="ar-TN" dirty="0" smtClean="0"/>
              <a:t>معاينة الأقسام </a:t>
            </a:r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r>
              <a:rPr lang="ar-TN" dirty="0" smtClean="0"/>
              <a:t>تظهر لك علبة حوار </a:t>
            </a:r>
          </a:p>
          <a:p>
            <a:pPr algn="r" rtl="1"/>
            <a:endParaRPr lang="ar-TN" dirty="0"/>
          </a:p>
          <a:p>
            <a:pPr marL="64008" indent="0" algn="r" rtl="1">
              <a:buNone/>
            </a:pPr>
            <a:endParaRPr lang="ar-TN" dirty="0" smtClean="0"/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dirty="0" smtClean="0"/>
              <a:t>اختر القسم 1ب (مثلا) </a:t>
            </a:r>
          </a:p>
          <a:p>
            <a:pPr algn="r" rtl="1"/>
            <a:endParaRPr lang="ar-TN" dirty="0"/>
          </a:p>
          <a:p>
            <a:pPr algn="r" rtl="1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196026" y="2420888"/>
            <a:ext cx="29601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068960"/>
            <a:ext cx="4486902" cy="13813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61" y="5119301"/>
            <a:ext cx="4467849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80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4664"/>
            <a:ext cx="3336816" cy="452596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انقر على الزرّ </a:t>
            </a:r>
          </a:p>
          <a:p>
            <a:pPr marL="438912" lvl="1" indent="0" algn="ctr" rtl="1">
              <a:buNone/>
            </a:pPr>
            <a:r>
              <a:rPr lang="ar-TN" dirty="0" smtClean="0"/>
              <a:t>لتتحصل على قائمة تلاميذ القسم 1 ب</a:t>
            </a:r>
          </a:p>
          <a:p>
            <a:pPr algn="r" rtl="1"/>
            <a:endParaRPr lang="ar-TN" dirty="0"/>
          </a:p>
          <a:p>
            <a:pPr algn="r" rtl="1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1011738" cy="3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41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إ</a:t>
            </a:r>
            <a:r>
              <a:rPr lang="ar-TN" dirty="0" smtClean="0"/>
              <a:t>نشاء حساب المربي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11960" y="1722437"/>
            <a:ext cx="4474840" cy="4525963"/>
          </a:xfrm>
        </p:spPr>
        <p:txBody>
          <a:bodyPr/>
          <a:lstStyle/>
          <a:p>
            <a:pPr algn="r" rtl="1"/>
            <a:r>
              <a:rPr lang="ar-TN" dirty="0" smtClean="0"/>
              <a:t>لفتح حساب لكلّ مرب استعمل قائمة التصرف واضغط على الرابط </a:t>
            </a:r>
            <a:r>
              <a:rPr lang="ar-TN" b="1" dirty="0" smtClean="0">
                <a:solidFill>
                  <a:srgbClr val="FF0000"/>
                </a:solidFill>
              </a:rPr>
              <a:t>المربون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1800200" cy="3700411"/>
          </a:xfrm>
        </p:spPr>
      </p:pic>
      <p:cxnSp>
        <p:nvCxnSpPr>
          <p:cNvPr id="9" name="Connecteur en angle 8"/>
          <p:cNvCxnSpPr/>
          <p:nvPr/>
        </p:nvCxnSpPr>
        <p:spPr>
          <a:xfrm rot="10800000">
            <a:off x="2483768" y="2492902"/>
            <a:ext cx="1944216" cy="36003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706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استمارة خاصة بالمربين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22437"/>
            <a:ext cx="3377035" cy="5267769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722437"/>
            <a:ext cx="4546848" cy="4730899"/>
          </a:xfrm>
        </p:spPr>
        <p:txBody>
          <a:bodyPr>
            <a:normAutofit/>
          </a:bodyPr>
          <a:lstStyle/>
          <a:p>
            <a:pPr algn="r" rtl="1"/>
            <a:r>
              <a:rPr lang="ar-TN" dirty="0" smtClean="0"/>
              <a:t>املأ خاناتها بما هو مناسب  </a:t>
            </a:r>
            <a:r>
              <a:rPr lang="ar-TN" dirty="0"/>
              <a:t>ثم انقر على </a:t>
            </a:r>
            <a:r>
              <a:rPr lang="ar-TN" dirty="0" smtClean="0"/>
              <a:t>الزرّ :</a:t>
            </a:r>
          </a:p>
          <a:p>
            <a:pPr marL="438912" lvl="1" indent="0" algn="r" rtl="1">
              <a:buNone/>
            </a:pPr>
            <a:r>
              <a:rPr lang="ar-TN" dirty="0" smtClean="0">
                <a:solidFill>
                  <a:srgbClr val="FF0000"/>
                </a:solidFill>
              </a:rPr>
              <a:t> </a:t>
            </a:r>
          </a:p>
          <a:p>
            <a:pPr algn="r" rtl="1"/>
            <a:endParaRPr lang="ar-TN" dirty="0">
              <a:solidFill>
                <a:srgbClr val="FF0000"/>
              </a:solidFill>
            </a:endParaRPr>
          </a:p>
          <a:p>
            <a:pPr algn="r" rtl="1"/>
            <a:r>
              <a:rPr lang="ar-TN" dirty="0" smtClean="0"/>
              <a:t>لتظهر لك علبة الحوار التالية :</a:t>
            </a:r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r>
              <a:rPr lang="ar-TN" dirty="0" smtClean="0"/>
              <a:t>انقر على </a:t>
            </a:r>
            <a:r>
              <a:rPr lang="fr-FR" b="1" dirty="0" smtClean="0">
                <a:solidFill>
                  <a:schemeClr val="accent2"/>
                </a:solidFill>
              </a:rPr>
              <a:t>ok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068916" cy="16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4932040" y="3969060"/>
            <a:ext cx="0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459" y="2852936"/>
            <a:ext cx="1483813" cy="4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45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41748"/>
            <a:ext cx="4038600" cy="388734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للتأكد من إنشاء هذا الحساب انقر على الزر :</a:t>
            </a:r>
          </a:p>
          <a:p>
            <a:pPr marL="438912" lvl="1" indent="0" algn="r" rtl="1">
              <a:buNone/>
            </a:pPr>
            <a:r>
              <a:rPr lang="ar-TN" b="1" dirty="0" smtClean="0">
                <a:solidFill>
                  <a:schemeClr val="accent2"/>
                </a:solidFill>
              </a:rPr>
              <a:t>قائمة /تحيين</a:t>
            </a:r>
          </a:p>
          <a:p>
            <a:pPr marL="64008" indent="0" algn="r" rtl="1">
              <a:buNone/>
            </a:pP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191464" y="3140968"/>
            <a:ext cx="0" cy="469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85320"/>
            <a:ext cx="2016224" cy="4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04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تغيير </a:t>
            </a:r>
            <a:r>
              <a:rPr lang="ar-TN" dirty="0"/>
              <a:t>إ</a:t>
            </a:r>
            <a:r>
              <a:rPr lang="ar-TN" dirty="0" smtClean="0"/>
              <a:t>حدى المعطيات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4038600" cy="388734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038600" cy="4525963"/>
          </a:xfrm>
        </p:spPr>
        <p:txBody>
          <a:bodyPr/>
          <a:lstStyle/>
          <a:p>
            <a:pPr algn="r" rtl="1"/>
            <a:r>
              <a:rPr lang="ar-TN" dirty="0" smtClean="0"/>
              <a:t>لتغيير </a:t>
            </a:r>
            <a:r>
              <a:rPr lang="ar-TN" dirty="0"/>
              <a:t>إ</a:t>
            </a:r>
            <a:r>
              <a:rPr lang="ar-TN" dirty="0" smtClean="0"/>
              <a:t>حدى المعطيات</a:t>
            </a:r>
          </a:p>
          <a:p>
            <a:pPr marL="438912" lvl="1" indent="0" algn="r" rtl="1">
              <a:buNone/>
            </a:pPr>
            <a:r>
              <a:rPr lang="ar-TN" dirty="0" smtClean="0"/>
              <a:t>انقر على الزرّ : </a:t>
            </a:r>
          </a:p>
          <a:p>
            <a:pPr marL="64008" indent="0" algn="r" rtl="1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496"/>
            <a:ext cx="2009964" cy="50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915816" y="3092586"/>
            <a:ext cx="1872208" cy="26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6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تغيير معطيات أحد المربين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7904" y="1722437"/>
            <a:ext cx="4978896" cy="4525963"/>
          </a:xfrm>
        </p:spPr>
        <p:txBody>
          <a:bodyPr/>
          <a:lstStyle/>
          <a:p>
            <a:pPr algn="ctr" rtl="1"/>
            <a:r>
              <a:rPr lang="ar-TN" dirty="0" smtClean="0"/>
              <a:t>تظهر لك هذه الاستمارة لتسجل فيها ما أردت من تغيير :</a:t>
            </a:r>
          </a:p>
          <a:p>
            <a:pPr marL="64008" indent="0" algn="r" rtl="1">
              <a:buNone/>
            </a:pPr>
            <a:r>
              <a:rPr lang="ar-TN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2438"/>
            <a:ext cx="283560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145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توزيع الأقسام على المربين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1829851" cy="259228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19872" y="1722437"/>
            <a:ext cx="5266928" cy="4525963"/>
          </a:xfrm>
        </p:spPr>
        <p:txBody>
          <a:bodyPr/>
          <a:lstStyle/>
          <a:p>
            <a:pPr algn="r" rtl="1"/>
            <a:r>
              <a:rPr lang="ar-TN" dirty="0" smtClean="0"/>
              <a:t>بعد إنشاء الأقسام والمربين نقوم بتوزيع الأقسام على المربين :</a:t>
            </a:r>
          </a:p>
          <a:p>
            <a:pPr algn="ctr" rtl="1"/>
            <a:r>
              <a:rPr lang="ar-TN" dirty="0" smtClean="0"/>
              <a:t>استعمل الرابط المدرج تحت قائمة </a:t>
            </a:r>
            <a:r>
              <a:rPr lang="ar-TN" b="1" dirty="0" smtClean="0">
                <a:solidFill>
                  <a:schemeClr val="accent1"/>
                </a:solidFill>
              </a:rPr>
              <a:t>إسناد</a:t>
            </a:r>
            <a:endParaRPr lang="ar-TN" b="1" dirty="0">
              <a:solidFill>
                <a:schemeClr val="accent1"/>
              </a:solidFill>
            </a:endParaRPr>
          </a:p>
          <a:p>
            <a:pPr marL="438912" lvl="1" indent="0" algn="ctr" rtl="1">
              <a:buNone/>
            </a:pPr>
            <a:r>
              <a:rPr lang="ar-TN" dirty="0" smtClean="0"/>
              <a:t>لذا انقر على الرابط : </a:t>
            </a:r>
          </a:p>
          <a:p>
            <a:pPr marL="64008" indent="0" algn="ct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اسناد قسم /مواد/مربي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257550" y="3276600"/>
            <a:ext cx="882402" cy="800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07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توزيع </a:t>
            </a:r>
            <a:r>
              <a:rPr lang="ar-TN" dirty="0" smtClean="0"/>
              <a:t>الأقسام </a:t>
            </a:r>
            <a:r>
              <a:rPr lang="ar-TN" dirty="0"/>
              <a:t>على المربين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280409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56" y="1722437"/>
            <a:ext cx="3960440" cy="4525963"/>
          </a:xfrm>
        </p:spPr>
        <p:txBody>
          <a:bodyPr/>
          <a:lstStyle/>
          <a:p>
            <a:pPr marL="64008" indent="0" algn="ctr" rtl="1">
              <a:buNone/>
            </a:pPr>
            <a:r>
              <a:rPr lang="ar-TN" dirty="0" smtClean="0"/>
              <a:t>بعد النقر  على الرابط</a:t>
            </a:r>
          </a:p>
          <a:p>
            <a:pPr marL="64008" indent="0" algn="ctr" rtl="1">
              <a:buNone/>
            </a:pPr>
            <a:r>
              <a:rPr lang="ar-TN" b="1" dirty="0" smtClean="0">
                <a:solidFill>
                  <a:srgbClr val="FF0000"/>
                </a:solidFill>
              </a:rPr>
              <a:t>اسناد قسم/مواد/مربي</a:t>
            </a:r>
            <a:endParaRPr lang="fr-FR" b="1" dirty="0">
              <a:solidFill>
                <a:srgbClr val="FF0000"/>
              </a:solidFill>
            </a:endParaRPr>
          </a:p>
          <a:p>
            <a:pPr algn="r" rtl="1"/>
            <a:r>
              <a:rPr lang="ar-TN" dirty="0" smtClean="0"/>
              <a:t>اضغط على الزر </a:t>
            </a:r>
            <a:r>
              <a:rPr lang="ar-TN" b="1" dirty="0" err="1" smtClean="0">
                <a:solidFill>
                  <a:srgbClr val="FF0000"/>
                </a:solidFill>
              </a:rPr>
              <a:t>التالى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9" name="Connecteur en angle 8"/>
          <p:cNvCxnSpPr/>
          <p:nvPr/>
        </p:nvCxnSpPr>
        <p:spPr>
          <a:xfrm rot="10800000" flipV="1">
            <a:off x="2411760" y="2996952"/>
            <a:ext cx="2736304" cy="1512168"/>
          </a:xfrm>
          <a:prstGeom prst="bentConnector3">
            <a:avLst>
              <a:gd name="adj1" fmla="val 32595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71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الخدمات الإدارية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6696744" cy="5040000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092280" y="1722437"/>
            <a:ext cx="1594520" cy="4525963"/>
          </a:xfrm>
        </p:spPr>
        <p:txBody>
          <a:bodyPr/>
          <a:lstStyle/>
          <a:p>
            <a:pPr algn="ctr" rtl="1"/>
            <a:r>
              <a:rPr lang="ar-TN" dirty="0" smtClean="0"/>
              <a:t>جدول </a:t>
            </a:r>
          </a:p>
          <a:p>
            <a:pPr marL="64008" indent="0" algn="ctr" rtl="1">
              <a:buNone/>
            </a:pPr>
            <a:r>
              <a:rPr lang="ar-TN" dirty="0" smtClean="0"/>
              <a:t>   تقييمي</a:t>
            </a:r>
          </a:p>
          <a:p>
            <a:pPr marL="64008" indent="0" algn="ctr" rtl="1">
              <a:buNone/>
            </a:pPr>
            <a:r>
              <a:rPr lang="ar-TN" dirty="0" smtClean="0"/>
              <a:t> عام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2802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b="1" dirty="0" smtClean="0"/>
              <a:t>تنبــــيه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1882808"/>
            <a:ext cx="8363272" cy="4572000"/>
          </a:xfrm>
        </p:spPr>
        <p:txBody>
          <a:bodyPr/>
          <a:lstStyle/>
          <a:p>
            <a:pPr algn="r" rtl="1"/>
            <a:r>
              <a:rPr lang="ar-TN" dirty="0" smtClean="0">
                <a:solidFill>
                  <a:srgbClr val="FFFF00"/>
                </a:solidFill>
              </a:rPr>
              <a:t>عملية الإسناد تتم مرة واحدة </a:t>
            </a:r>
            <a:r>
              <a:rPr lang="ar-TN" dirty="0" err="1" smtClean="0">
                <a:solidFill>
                  <a:srgbClr val="FFFF00"/>
                </a:solidFill>
              </a:rPr>
              <a:t>لإنك</a:t>
            </a:r>
            <a:r>
              <a:rPr lang="ar-TN" dirty="0" smtClean="0">
                <a:solidFill>
                  <a:srgbClr val="FFFF00"/>
                </a:solidFill>
              </a:rPr>
              <a:t> اذا ما أعدتها يقع حذف الأعداد التي كتبت في الإسناد السابق.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8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4087377" cy="2717777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067944" y="1722437"/>
            <a:ext cx="4968552" cy="4525963"/>
          </a:xfrm>
        </p:spPr>
        <p:txBody>
          <a:bodyPr/>
          <a:lstStyle/>
          <a:p>
            <a:pPr algn="r" rtl="1"/>
            <a:r>
              <a:rPr lang="ar-TN" dirty="0" smtClean="0"/>
              <a:t>هو رمز لحماية معطيات المدرسة</a:t>
            </a:r>
          </a:p>
          <a:p>
            <a:pPr algn="r" rtl="1"/>
            <a:r>
              <a:rPr lang="ar-TN" dirty="0" smtClean="0"/>
              <a:t>اكتب الرمز</a:t>
            </a:r>
          </a:p>
          <a:p>
            <a:pPr algn="r" rtl="1"/>
            <a:r>
              <a:rPr lang="ar-TN" dirty="0" smtClean="0"/>
              <a:t>ثم اضغط على الزر :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954760"/>
            <a:ext cx="2014174" cy="55436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2987824" y="4437112"/>
            <a:ext cx="273630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645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 smtClean="0"/>
              <a:t>الإسناد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297668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TN" dirty="0" smtClean="0"/>
              <a:t>قم بإنشاء الإسناد انطلاقا من هذه النافذة:</a:t>
            </a:r>
          </a:p>
          <a:p>
            <a:pPr algn="r" rtl="1"/>
            <a:r>
              <a:rPr lang="ar-TN" dirty="0" smtClean="0"/>
              <a:t>اختر القسم</a:t>
            </a:r>
          </a:p>
          <a:p>
            <a:pPr algn="r" rtl="1"/>
            <a:endParaRPr lang="ar-TN" dirty="0" smtClean="0"/>
          </a:p>
          <a:p>
            <a:pPr marL="64008" indent="0" algn="r" rtl="1">
              <a:buNone/>
            </a:pPr>
            <a:endParaRPr lang="ar-TN" dirty="0"/>
          </a:p>
          <a:p>
            <a:pPr algn="r" rtl="1"/>
            <a:r>
              <a:rPr lang="ar-TN" dirty="0" smtClean="0"/>
              <a:t>انقر على الزر </a:t>
            </a:r>
            <a:r>
              <a:rPr lang="ar-TN" b="1" dirty="0" smtClean="0">
                <a:solidFill>
                  <a:srgbClr val="FF0000"/>
                </a:solidFill>
              </a:rPr>
              <a:t>ابعث</a:t>
            </a:r>
          </a:p>
          <a:p>
            <a:pPr marL="64008" indent="0" algn="r" rtl="1">
              <a:buNone/>
            </a:pPr>
            <a:endParaRPr lang="ar-TN" b="1" dirty="0">
              <a:solidFill>
                <a:srgbClr val="FF0000"/>
              </a:solidFill>
            </a:endParaRPr>
          </a:p>
          <a:p>
            <a:pPr algn="r" rtl="1"/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9" name="Connecteur en angle 8"/>
          <p:cNvCxnSpPr/>
          <p:nvPr/>
        </p:nvCxnSpPr>
        <p:spPr>
          <a:xfrm rot="10800000">
            <a:off x="2016298" y="3789040"/>
            <a:ext cx="3563814" cy="50405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961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76872"/>
            <a:ext cx="4129685" cy="277073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772816"/>
            <a:ext cx="4326632" cy="4525963"/>
          </a:xfrm>
        </p:spPr>
        <p:txBody>
          <a:bodyPr>
            <a:normAutofit/>
          </a:bodyPr>
          <a:lstStyle/>
          <a:p>
            <a:pPr algn="r" rtl="1"/>
            <a:r>
              <a:rPr lang="ar-TN" dirty="0" smtClean="0"/>
              <a:t>عند اختيار القسم </a:t>
            </a:r>
            <a:r>
              <a:rPr lang="ar-TN" b="1" dirty="0" smtClean="0">
                <a:solidFill>
                  <a:srgbClr val="FFFF00"/>
                </a:solidFill>
              </a:rPr>
              <a:t>3أ </a:t>
            </a:r>
            <a:r>
              <a:rPr lang="ar-TN" dirty="0" smtClean="0"/>
              <a:t>(مثلا)</a:t>
            </a:r>
          </a:p>
          <a:p>
            <a:pPr marL="438912" lvl="1" indent="0" algn="r" rtl="1">
              <a:buNone/>
            </a:pPr>
            <a:r>
              <a:rPr lang="ar-TN" dirty="0" smtClean="0"/>
              <a:t>يقع </a:t>
            </a:r>
            <a:r>
              <a:rPr lang="ar-TN" dirty="0"/>
              <a:t>إ</a:t>
            </a:r>
            <a:r>
              <a:rPr lang="ar-TN" dirty="0" smtClean="0"/>
              <a:t>نزال عدد المواد بصفة آلية.</a:t>
            </a:r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r>
              <a:rPr lang="ar-TN" dirty="0" smtClean="0"/>
              <a:t>انقر على ابعث</a:t>
            </a:r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dirty="0" smtClean="0"/>
              <a:t>انقر على: </a:t>
            </a:r>
            <a:r>
              <a:rPr lang="ar-TN" b="1" dirty="0" smtClean="0">
                <a:solidFill>
                  <a:schemeClr val="accent1"/>
                </a:solidFill>
              </a:rPr>
              <a:t>هنا</a:t>
            </a:r>
          </a:p>
          <a:p>
            <a:pPr algn="r" rtl="1"/>
            <a:endParaRPr lang="fr-FR" dirty="0"/>
          </a:p>
        </p:txBody>
      </p:sp>
      <p:cxnSp>
        <p:nvCxnSpPr>
          <p:cNvPr id="23" name="Connecteur en arc 22"/>
          <p:cNvCxnSpPr/>
          <p:nvPr/>
        </p:nvCxnSpPr>
        <p:spPr>
          <a:xfrm>
            <a:off x="2123728" y="2708920"/>
            <a:ext cx="4968552" cy="864096"/>
          </a:xfrm>
          <a:prstGeom prst="curvedConnector3">
            <a:avLst>
              <a:gd name="adj1" fmla="val 16068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74" y="4365104"/>
            <a:ext cx="3962953" cy="1114581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 flipH="1" flipV="1">
            <a:off x="683568" y="5479685"/>
            <a:ext cx="1008112" cy="253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230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جدول الإسناد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4244280" cy="3700545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3968" y="1722437"/>
            <a:ext cx="4752528" cy="4525963"/>
          </a:xfrm>
        </p:spPr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r>
              <a:rPr lang="ar-TN" dirty="0" smtClean="0"/>
              <a:t>قم بملء المعلومات المناسبة</a:t>
            </a:r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marL="64008" indent="0" algn="r" rtl="1">
              <a:buNone/>
            </a:pPr>
            <a:endParaRPr lang="ar-TN" dirty="0"/>
          </a:p>
        </p:txBody>
      </p:sp>
    </p:spTree>
    <p:extLst>
      <p:ext uri="{BB962C8B-B14F-4D97-AF65-F5344CB8AC3E}">
        <p14:creationId xmlns:p14="http://schemas.microsoft.com/office/powerpoint/2010/main" xmlns="" val="106352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جدول </a:t>
            </a:r>
            <a:r>
              <a:rPr lang="ar-TN" dirty="0" smtClean="0"/>
              <a:t>الإسناد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5"/>
            <a:ext cx="4896544" cy="362819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722437"/>
            <a:ext cx="3538736" cy="4525963"/>
          </a:xfrm>
        </p:spPr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r>
              <a:rPr lang="ar-TN" dirty="0" smtClean="0"/>
              <a:t>سجل الإسناد </a:t>
            </a:r>
            <a:r>
              <a:rPr lang="ar-TN" dirty="0"/>
              <a:t>بالضغط على </a:t>
            </a:r>
            <a:r>
              <a:rPr lang="ar-TN" dirty="0" smtClean="0"/>
              <a:t>الزر :</a:t>
            </a:r>
          </a:p>
          <a:p>
            <a:pPr marL="64008" indent="0" algn="r" rtl="1">
              <a:buNone/>
            </a:pPr>
            <a:r>
              <a:rPr lang="ar-TN" b="1" dirty="0" smtClean="0">
                <a:solidFill>
                  <a:schemeClr val="accent1"/>
                </a:solidFill>
              </a:rPr>
              <a:t>سجل الإسناد </a:t>
            </a:r>
            <a:endParaRPr lang="ar-TN" b="1" dirty="0">
              <a:solidFill>
                <a:schemeClr val="accent1"/>
              </a:solidFill>
            </a:endParaRPr>
          </a:p>
          <a:p>
            <a:pPr algn="r" rtl="1"/>
            <a:endParaRPr lang="fr-FR" dirty="0"/>
          </a:p>
        </p:txBody>
      </p:sp>
      <p:cxnSp>
        <p:nvCxnSpPr>
          <p:cNvPr id="7" name="Connecteur en angle 6"/>
          <p:cNvCxnSpPr/>
          <p:nvPr/>
        </p:nvCxnSpPr>
        <p:spPr>
          <a:xfrm rot="10800000" flipV="1">
            <a:off x="1619672" y="4509120"/>
            <a:ext cx="4824536" cy="50405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557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75" y="548680"/>
            <a:ext cx="7658249" cy="5976664"/>
          </a:xfrm>
        </p:spPr>
      </p:pic>
    </p:spTree>
    <p:extLst>
      <p:ext uri="{BB962C8B-B14F-4D97-AF65-F5344CB8AC3E}">
        <p14:creationId xmlns:p14="http://schemas.microsoft.com/office/powerpoint/2010/main" xmlns="" val="277049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معاينة قسم مسنَد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3439541"/>
            <a:ext cx="4474841" cy="3418459"/>
          </a:xfrm>
        </p:spPr>
        <p:txBody>
          <a:bodyPr/>
          <a:lstStyle/>
          <a:p>
            <a:pPr algn="r" rtl="1"/>
            <a:r>
              <a:rPr lang="ar-TN" dirty="0" smtClean="0"/>
              <a:t>اختر القسم المراد عرضه</a:t>
            </a:r>
          </a:p>
          <a:p>
            <a:pPr algn="r" rtl="1"/>
            <a:endParaRPr lang="ar-TN" dirty="0"/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endParaRPr lang="ar-TN" dirty="0"/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r>
              <a:rPr lang="ar-TN" dirty="0" smtClean="0"/>
              <a:t>انقر على زر  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1722437"/>
            <a:ext cx="6923112" cy="4525963"/>
          </a:xfrm>
        </p:spPr>
        <p:txBody>
          <a:bodyPr/>
          <a:lstStyle/>
          <a:p>
            <a:pPr marL="448056" lvl="1" indent="-384048" algn="r" rtl="1">
              <a:buSzPct val="80000"/>
              <a:buFont typeface="Wingdings 2"/>
              <a:buChar char=""/>
            </a:pPr>
            <a:r>
              <a:rPr lang="ar-TN" dirty="0"/>
              <a:t>من قائمة مجموع الروابط </a:t>
            </a:r>
            <a:r>
              <a:rPr lang="ar-TN" dirty="0" smtClean="0"/>
              <a:t>إسناد، انقر على الرابط</a:t>
            </a:r>
          </a:p>
          <a:p>
            <a:pPr marL="438912" lvl="1" indent="0" algn="ctr" rtl="1">
              <a:buNone/>
            </a:pPr>
            <a:r>
              <a:rPr lang="ar-TN" b="1" dirty="0" smtClean="0">
                <a:solidFill>
                  <a:schemeClr val="accent1"/>
                </a:solidFill>
              </a:rPr>
              <a:t>عرض /أقسام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6" y="4241825"/>
            <a:ext cx="4706007" cy="141942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899592" y="5378932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780928"/>
            <a:ext cx="1833886" cy="259800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8244408" y="3429000"/>
            <a:ext cx="6863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2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341" y="610407"/>
            <a:ext cx="6840760" cy="61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84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المطبوعات المدرسية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83194"/>
            <a:ext cx="4038600" cy="2804449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b="1" dirty="0" smtClean="0"/>
              <a:t>شهادة شكر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84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 smtClean="0"/>
              <a:t>المطبوعات المدرسية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050256"/>
            <a:ext cx="40386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b="1" dirty="0" smtClean="0"/>
              <a:t>شهادة شرف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76672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22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TN" dirty="0"/>
              <a:t>المطبوعات المدرسية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19" y="1722438"/>
            <a:ext cx="3238762" cy="4525962"/>
          </a:xfrm>
        </p:spPr>
      </p:pic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r>
              <a:rPr lang="ar-TN" b="1" dirty="0" smtClean="0"/>
              <a:t>شهادة حضور</a:t>
            </a:r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404664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87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TN" dirty="0"/>
              <a:t>المطبوعات المدرسية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615" y="1722438"/>
            <a:ext cx="3353770" cy="4525962"/>
          </a:xfr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ar-TN" dirty="0" smtClean="0"/>
          </a:p>
          <a:p>
            <a:pPr algn="r" rtl="1"/>
            <a:endParaRPr lang="ar-TN" dirty="0"/>
          </a:p>
          <a:p>
            <a:pPr algn="r" rtl="1"/>
            <a:endParaRPr lang="ar-TN" dirty="0" smtClean="0"/>
          </a:p>
          <a:p>
            <a:pPr marL="64008" indent="0" algn="r" rtl="1">
              <a:buNone/>
            </a:pPr>
            <a:endParaRPr lang="ar-TN" dirty="0" smtClean="0"/>
          </a:p>
          <a:p>
            <a:pPr algn="r" rtl="1"/>
            <a:r>
              <a:rPr lang="ar-TN" b="1" dirty="0" smtClean="0"/>
              <a:t>استدعاء ولي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46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TN" dirty="0"/>
              <a:t>إحصائيات ومؤشرات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4038600" cy="3542208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628800"/>
            <a:ext cx="4305944" cy="373959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" y="0"/>
            <a:ext cx="80973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0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3441</TotalTime>
  <Words>589</Words>
  <Application>Microsoft Office PowerPoint</Application>
  <PresentationFormat>Affichage à l'écran (4:3)</PresentationFormat>
  <Paragraphs>203</Paragraphs>
  <Slides>48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Verve</vt:lpstr>
      <vt:lpstr>   فضاء الادارة </vt:lpstr>
      <vt:lpstr>Diapositive 2</vt:lpstr>
      <vt:lpstr>الخدمات الإدارية</vt:lpstr>
      <vt:lpstr>الخدمات الإدارية</vt:lpstr>
      <vt:lpstr>المطبوعات المدرسية</vt:lpstr>
      <vt:lpstr>المطبوعات المدرسية</vt:lpstr>
      <vt:lpstr>المطبوعات المدرسية</vt:lpstr>
      <vt:lpstr>المطبوعات المدرسية</vt:lpstr>
      <vt:lpstr>إحصائيات ومؤشرات</vt:lpstr>
      <vt:lpstr>الخدمات البيداغوجية والعمل التشاركي التربوي </vt:lpstr>
      <vt:lpstr> خدامات الإرساليات القصيرة </vt:lpstr>
      <vt:lpstr>كيفية الدخول الى فضاء الادارة</vt:lpstr>
      <vt:lpstr>الدخول إلى الفضاء الرقمي للمدارس الابتدائية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إنشاء حساب مدير الفضاء</vt:lpstr>
      <vt:lpstr>إنشاء حساب مدير الفضاء</vt:lpstr>
      <vt:lpstr>التأكد من انشاء حساب</vt:lpstr>
      <vt:lpstr>Diapositive 24</vt:lpstr>
      <vt:lpstr>الدخول باستعمال معطياتك الخاصة</vt:lpstr>
      <vt:lpstr>إنشاء قسم</vt:lpstr>
      <vt:lpstr>قم بإدخال اسم القسم </vt:lpstr>
      <vt:lpstr>Diapositive 28</vt:lpstr>
      <vt:lpstr>إنشاء حساب تلميذ</vt:lpstr>
      <vt:lpstr>إنشاء حساب تلميذ</vt:lpstr>
      <vt:lpstr>معاينة الأقسام</vt:lpstr>
      <vt:lpstr>Diapositive 32</vt:lpstr>
      <vt:lpstr>إنشاء حساب المربي</vt:lpstr>
      <vt:lpstr>استمارة خاصة بالمربين</vt:lpstr>
      <vt:lpstr>Diapositive 35</vt:lpstr>
      <vt:lpstr>تغيير إحدى المعطيات</vt:lpstr>
      <vt:lpstr>تغيير معطيات أحد المربين</vt:lpstr>
      <vt:lpstr>توزيع الأقسام على المربين</vt:lpstr>
      <vt:lpstr>توزيع الأقسام على المربين</vt:lpstr>
      <vt:lpstr>تنبــــيه</vt:lpstr>
      <vt:lpstr>Diapositive 41</vt:lpstr>
      <vt:lpstr>الإسناد </vt:lpstr>
      <vt:lpstr>Diapositive 43</vt:lpstr>
      <vt:lpstr>جدول الإسناد</vt:lpstr>
      <vt:lpstr>جدول الإسناد</vt:lpstr>
      <vt:lpstr>Diapositive 46</vt:lpstr>
      <vt:lpstr>معاينة قسم مسنَد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cnte</dc:creator>
  <cp:lastModifiedBy>KHOULOUD</cp:lastModifiedBy>
  <cp:revision>112</cp:revision>
  <dcterms:created xsi:type="dcterms:W3CDTF">2015-04-15T17:54:41Z</dcterms:created>
  <dcterms:modified xsi:type="dcterms:W3CDTF">2015-04-29T13:50:23Z</dcterms:modified>
</cp:coreProperties>
</file>