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77" r:id="rId2"/>
    <p:sldId id="278" r:id="rId3"/>
    <p:sldId id="260" r:id="rId4"/>
    <p:sldId id="306" r:id="rId5"/>
    <p:sldId id="327" r:id="rId6"/>
    <p:sldId id="316" r:id="rId7"/>
    <p:sldId id="317" r:id="rId8"/>
    <p:sldId id="318" r:id="rId9"/>
    <p:sldId id="319" r:id="rId10"/>
    <p:sldId id="320" r:id="rId11"/>
    <p:sldId id="321" r:id="rId12"/>
    <p:sldId id="328" r:id="rId13"/>
    <p:sldId id="322" r:id="rId14"/>
    <p:sldId id="323" r:id="rId15"/>
    <p:sldId id="324" r:id="rId16"/>
    <p:sldId id="326" r:id="rId17"/>
    <p:sldId id="325" r:id="rId18"/>
    <p:sldId id="312" r:id="rId19"/>
    <p:sldId id="296" r:id="rId20"/>
    <p:sldId id="27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277"/>
          </p14:sldIdLst>
        </p14:section>
        <p14:section name="Créez votre présentation" id="{16378913-E5ED-4281-BAF5-F1F938CB0BED}">
          <p14:sldIdLst>
            <p14:sldId id="278"/>
            <p14:sldId id="260"/>
            <p14:sldId id="306"/>
            <p14:sldId id="327"/>
            <p14:sldId id="316"/>
            <p14:sldId id="317"/>
            <p14:sldId id="318"/>
            <p14:sldId id="319"/>
            <p14:sldId id="320"/>
            <p14:sldId id="321"/>
            <p14:sldId id="328"/>
            <p14:sldId id="322"/>
            <p14:sldId id="323"/>
            <p14:sldId id="324"/>
            <p14:sldId id="326"/>
            <p14:sldId id="325"/>
            <p14:sldId id="312"/>
            <p14:sldId id="296"/>
          </p14:sldIdLst>
        </p14:section>
        <p14:section name="Enrichissez votre présentation" id="{E2D565D1-BA5E-44E6-A40E-50A644912248}">
          <p14:sldIdLst/>
        </p14:section>
        <p14:section name="Effectuez votre présentation" id="{71D59651-8EFA-4415-9623-98B4C4A8699C}">
          <p14:sldIdLst/>
        </p14:section>
        <p14:section name="Ce n’est pas tout !" id="{2E16B512-814A-4DC1-A986-25475E10E0EF}">
          <p14:sldIdLst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1C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3783" autoAdjust="0"/>
  </p:normalViewPr>
  <p:slideViewPr>
    <p:cSldViewPr>
      <p:cViewPr>
        <p:scale>
          <a:sx n="100" d="100"/>
          <a:sy n="100" d="100"/>
        </p:scale>
        <p:origin x="-11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00F830A1-3891-4B82-A120-081866556DA0}" type="datetimeFigureOut">
              <a:pPr/>
              <a:t>27/04/2015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58CC9574-A819-4FE4-99A7-1E27AD09ADC2}" type="slidenum"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41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présentation illustre les nouvelles fonctionnalités de PowerPoint, qui sont optimisées pour un affichage sous forme de diaporama. Ces diapositives visent à vous donner des idées pour créer des présentations captivantes dans PowerPoint 2010.</a:t>
            </a:r>
          </a:p>
          <a:p>
            <a:endParaRPr lang="fr-FR" dirty="0" smtClean="0"/>
          </a:p>
          <a:p>
            <a:r>
              <a:rPr lang="fr-FR" dirty="0" smtClean="0"/>
              <a:t>Pour obtenir d’autres exemples de modèles, cliquez sur l’onglet Fichier puis, dans l’onglet Nouveau, cliquez sur Exemples de modèles.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smtClean="0">
                <a:solidFill>
                  <a:prstClr val="black"/>
                </a:solidFill>
              </a:rPr>
              <a:pPr/>
              <a:t>16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smtClean="0">
                <a:solidFill>
                  <a:prstClr val="black"/>
                </a:solidFill>
              </a:rPr>
              <a:pPr/>
              <a:t>18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smtClean="0">
                <a:solidFill>
                  <a:prstClr val="black"/>
                </a:solidFill>
              </a:rPr>
              <a:pPr/>
              <a:t>4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27/04/2015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fr-F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fr-FR"/>
              <a:t>Modifiez le style des sous-titres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fr-F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édia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27/04/2015</a:t>
            </a:fld>
            <a:endParaRPr kumimoji="0"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fr-F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fr-FR"/>
            </a:lvl1pPr>
          </a:lstStyle>
          <a:p>
            <a:pPr eaLnBrk="1" latinLnBrk="0" hangingPunct="1"/>
            <a:r>
              <a:rPr lang="fr-FR" smtClean="0"/>
              <a:t>Cliquez sur l'icône pour ajouter l'élément multimédia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fr-F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fr-F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fr-FR" sz="3200"/>
            </a:lvl1pPr>
            <a:lvl2pPr marL="457200" indent="0" eaLnBrk="1" latinLnBrk="0" hangingPunct="1">
              <a:buNone/>
              <a:defRPr kumimoji="0" lang="fr-FR" sz="2800"/>
            </a:lvl2pPr>
            <a:lvl3pPr marL="914400" indent="0" eaLnBrk="1" latinLnBrk="0" hangingPunct="1">
              <a:buNone/>
              <a:defRPr kumimoji="0" lang="fr-FR" sz="2400"/>
            </a:lvl3pPr>
            <a:lvl4pPr marL="1371600" indent="0" eaLnBrk="1" latinLnBrk="0" hangingPunct="1">
              <a:buNone/>
              <a:defRPr kumimoji="0" lang="fr-FR" sz="2000"/>
            </a:lvl4pPr>
            <a:lvl5pPr marL="1828800" indent="0" eaLnBrk="1" latinLnBrk="0" hangingPunct="1">
              <a:buNone/>
              <a:defRPr kumimoji="0" lang="fr-FR" sz="2000"/>
            </a:lvl5pPr>
            <a:lvl6pPr marL="2286000" indent="0" eaLnBrk="1" latinLnBrk="0" hangingPunct="1">
              <a:buNone/>
              <a:defRPr kumimoji="0" lang="fr-FR" sz="2000"/>
            </a:lvl6pPr>
            <a:lvl7pPr marL="2743200" indent="0" eaLnBrk="1" latinLnBrk="0" hangingPunct="1">
              <a:buNone/>
              <a:defRPr kumimoji="0" lang="fr-FR" sz="2000"/>
            </a:lvl7pPr>
            <a:lvl8pPr marL="3200400" indent="0" eaLnBrk="1" latinLnBrk="0" hangingPunct="1">
              <a:buNone/>
              <a:defRPr kumimoji="0" lang="fr-FR" sz="2000"/>
            </a:lvl8pPr>
            <a:lvl9pPr marL="3657600" indent="0" eaLnBrk="1" latinLnBrk="0" hangingPunct="1">
              <a:buNone/>
              <a:defRPr kumimoji="0" lang="fr-FR" sz="2000"/>
            </a:lvl9pPr>
          </a:lstStyle>
          <a:p>
            <a:pPr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27/04/2015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texte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27/04/2015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‹N°›</a:t>
            </a:fld>
            <a:endParaRPr kumimoji="0" lang="fr-FR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fr-F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    Modifiez le style du titre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27/04/2015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pPr/>
              <a:t>27/04/2015</a:t>
            </a:fld>
            <a:endParaRPr kumimoji="0"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‹N°›</a:t>
            </a:fld>
            <a:endParaRPr kumimoji="0"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fr-FR" sz="3000" b="1" cap="all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fr-F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fr-F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27/04/2015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27/04/2015</a:t>
            </a:fld>
            <a:endParaRPr kumimoji="0"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fr-FR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27/04/2015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27/04/2015</a:t>
            </a:fld>
            <a:endParaRPr kumimoji="0"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fr-FR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27/04/2015</a:t>
            </a:fld>
            <a:endParaRPr kumimoji="0"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‹N°›</a:t>
            </a:fld>
            <a:endParaRPr kumimoji="0" lang="fr-FR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fr-F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fr-F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avec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27/04/2015</a:t>
            </a:fld>
            <a:endParaRPr kumimoji="0"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fr-F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fr-F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fr-FR"/>
              <a:t>Modifiez le style des sous-titres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fr-F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fr-F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fr-F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fr-F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fr-FR" sz="2000"/>
            </a:lvl6pPr>
            <a:lvl7pPr eaLnBrk="1" latinLnBrk="0" hangingPunct="1">
              <a:defRPr kumimoji="0" lang="fr-FR" sz="2000"/>
            </a:lvl7pPr>
            <a:lvl8pPr eaLnBrk="1" latinLnBrk="0" hangingPunct="1">
              <a:defRPr kumimoji="0" lang="fr-FR" sz="2000"/>
            </a:lvl8pPr>
            <a:lvl9pPr eaLnBrk="1" latinLnBrk="0" hangingPunct="1">
              <a:defRPr kumimoji="0" lang="fr-FR" sz="20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fr-F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27/04/2015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fr-FR" smtClean="0"/>
              <a:t>Modifiez le style du titre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27/04/2015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‹N°›</a:t>
            </a:fld>
            <a:endParaRPr kumimoji="0"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fr-FR"/>
      </a:defPPr>
      <a:lvl1pPr marL="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.cnte.t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75856" y="1316420"/>
            <a:ext cx="5410944" cy="1416269"/>
          </a:xfrm>
        </p:spPr>
        <p:txBody>
          <a:bodyPr>
            <a:normAutofit/>
          </a:bodyPr>
          <a:lstStyle/>
          <a:p>
            <a:pPr rtl="1"/>
            <a:r>
              <a:rPr lang="ar-TN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خدمات </a:t>
            </a:r>
            <a:r>
              <a:rPr lang="ar-TN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رقمية</a:t>
            </a:r>
            <a:r>
              <a:rPr lang="fr-FR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TN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لمتابعة ومرافقة التلاميذ</a:t>
            </a:r>
            <a:endParaRPr lang="fr-FR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rtl="1"/>
            <a:r>
              <a:rPr lang="ar-TN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مشروع الفضاء الرقمي للمدارس الابتدائية</a:t>
            </a:r>
            <a:r>
              <a:rPr lang="ar-TN" sz="4400" dirty="0" smtClean="0">
                <a:solidFill>
                  <a:srgbClr val="7BCF2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TN" sz="4400" dirty="0" smtClean="0">
                <a:solidFill>
                  <a:srgbClr val="7BCF2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TN" sz="5400" dirty="0">
                <a:solidFill>
                  <a:srgbClr val="7BCF2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« مدرستي »</a:t>
            </a:r>
            <a:endParaRPr lang="fr-FR" sz="5400" dirty="0">
              <a:solidFill>
                <a:srgbClr val="7BCF2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79512" y="116632"/>
            <a:ext cx="316835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fr-F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TN" sz="1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الجمهورية التونسية</a:t>
            </a:r>
          </a:p>
          <a:p>
            <a:pPr algn="ctr" rtl="1"/>
            <a:r>
              <a:rPr lang="ar-TN" sz="1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</a:t>
            </a:r>
          </a:p>
          <a:p>
            <a:pPr algn="ctr" rtl="1"/>
            <a:r>
              <a:rPr lang="ar-TN" sz="1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المركز الوطني للتكنولوجيا في التربية</a:t>
            </a:r>
            <a:endParaRPr lang="fr-FR" sz="1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1">
              <a:spcBef>
                <a:spcPts val="0"/>
              </a:spcBef>
            </a:pPr>
            <a:r>
              <a:rPr lang="ar-TN" sz="3600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إدارية – </a:t>
            </a:r>
            <a:r>
              <a:rPr lang="ar-TN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جداول الأوقات</a:t>
            </a:r>
            <a:endParaRPr lang="fr-FR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3" y="1124744"/>
            <a:ext cx="76295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0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1">
              <a:spcBef>
                <a:spcPts val="0"/>
              </a:spcBef>
            </a:pPr>
            <a:r>
              <a:rPr lang="ar-TN" sz="3600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إدارية – </a:t>
            </a:r>
            <a:r>
              <a:rPr lang="ar-TN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احصائيات ومؤشرات</a:t>
            </a:r>
            <a:endParaRPr lang="fr-FR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67" y="922734"/>
            <a:ext cx="6648450" cy="593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3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1">
              <a:spcBef>
                <a:spcPts val="0"/>
              </a:spcBef>
            </a:pPr>
            <a:r>
              <a:rPr lang="ar-TN" sz="3600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إدارية –  </a:t>
            </a:r>
            <a:r>
              <a:rPr lang="ar-TN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بطاقة الرسومات</a:t>
            </a:r>
            <a:endParaRPr lang="fr-FR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4" y="908720"/>
            <a:ext cx="9144000" cy="596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7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1">
              <a:spcBef>
                <a:spcPts val="0"/>
              </a:spcBef>
            </a:pPr>
            <a:r>
              <a:rPr lang="ar-TN" sz="36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بيداغوجية وعمل تشاركي – </a:t>
            </a:r>
            <a:r>
              <a:rPr lang="ar-TN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كراس الواجبات</a:t>
            </a:r>
            <a:endParaRPr lang="fr-FR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0" y="1988840"/>
            <a:ext cx="80368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1">
              <a:spcBef>
                <a:spcPts val="0"/>
              </a:spcBef>
            </a:pPr>
            <a:r>
              <a:rPr lang="ar-TN" sz="36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بيداغوجية وعمل تشاركي – </a:t>
            </a:r>
            <a:r>
              <a:rPr lang="ar-TN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إبداعات </a:t>
            </a:r>
            <a:r>
              <a:rPr lang="ar-TN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التّلاميذ</a:t>
            </a:r>
            <a:endParaRPr lang="fr-FR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" y="1124744"/>
            <a:ext cx="9022328" cy="548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716"/>
            <a:ext cx="9180512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9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2636912"/>
            <a:ext cx="5867400" cy="648072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algn="ctr" rtl="1">
              <a:lnSpc>
                <a:spcPct val="80000"/>
              </a:lnSpc>
            </a:pPr>
            <a:r>
              <a:rPr lang="ar-TN" sz="4000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 في أرقام</a:t>
            </a:r>
            <a:endParaRPr lang="fr-FR" sz="4000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0" b="1" dirty="0" smtClean="0">
                <a:solidFill>
                  <a:srgbClr val="F26200">
                    <a:alpha val="40000"/>
                  </a:srgbClr>
                </a:solidFill>
              </a:rPr>
              <a:t>4</a:t>
            </a:r>
            <a:endParaRPr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7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r" rtl="1"/>
            <a:r>
              <a:rPr lang="ar-TN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 في أرقام</a:t>
            </a:r>
            <a:endParaRPr lang="fr-FR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825790" y="980728"/>
            <a:ext cx="7520940" cy="386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TN" sz="2400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التعريف بمشروع الفضاء الرقمي للمدارس الابتدائية :</a:t>
            </a:r>
            <a:r>
              <a:rPr lang="ar-TN" sz="1800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TN" sz="1800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TN" sz="2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37744" lvl="2" indent="0" algn="r" rtl="1">
              <a:buNone/>
            </a:pPr>
            <a:endParaRPr lang="ar-TN" sz="18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2386" lvl="4" indent="-285750" algn="just">
              <a:buFont typeface="Wingdings" pitchFamily="2" charset="2"/>
              <a:buChar char="ü"/>
            </a:pP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73089"/>
              </p:ext>
            </p:extLst>
          </p:nvPr>
        </p:nvGraphicFramePr>
        <p:xfrm>
          <a:off x="1297210" y="1556793"/>
          <a:ext cx="6578100" cy="3490242"/>
        </p:xfrm>
        <a:graphic>
          <a:graphicData uri="http://schemas.openxmlformats.org/drawingml/2006/table">
            <a:tbl>
              <a:tblPr rtl="1"/>
              <a:tblGrid>
                <a:gridCol w="2173125"/>
                <a:gridCol w="880995"/>
                <a:gridCol w="880995"/>
                <a:gridCol w="880995"/>
                <a:gridCol w="880995"/>
                <a:gridCol w="880995"/>
              </a:tblGrid>
              <a:tr h="280849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المدارس المشاركة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T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849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المدارس الفاعلية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T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944">
                <a:tc>
                  <a:txBody>
                    <a:bodyPr/>
                    <a:lstStyle/>
                    <a:p>
                      <a:pPr algn="l" rtl="0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44">
                <a:tc>
                  <a:txBody>
                    <a:bodyPr/>
                    <a:lstStyle/>
                    <a:p>
                      <a:pPr algn="l" rtl="0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janv-13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juin-13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janv-14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juin-14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janv-15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80849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المدارس المشاركة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0849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 المستعملين في اليوم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6944">
                <a:tc>
                  <a:txBody>
                    <a:bodyPr/>
                    <a:lstStyle/>
                    <a:p>
                      <a:pPr algn="l" rtl="0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2618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الجهات التي قامت بالتكوين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849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أيام التكوين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849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نسبة أيام التكوين في الجهة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849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الحاضرين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849">
                <a:tc>
                  <a:txBody>
                    <a:bodyPr/>
                    <a:lstStyle/>
                    <a:p>
                      <a:pPr algn="r" rtl="1" fontAlgn="b"/>
                      <a:r>
                        <a:rPr lang="ar-T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نسبة الحاضرين في الجهة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776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2636912"/>
            <a:ext cx="5867400" cy="648072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algn="ctr" rtl="1">
              <a:lnSpc>
                <a:spcPct val="80000"/>
              </a:lnSpc>
            </a:pPr>
            <a:r>
              <a:rPr lang="ar-TN" sz="4000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شروط نجاح المشروع</a:t>
            </a:r>
            <a:endParaRPr lang="fr-FR" sz="4000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0" b="1" dirty="0" smtClean="0">
                <a:solidFill>
                  <a:srgbClr val="F26200">
                    <a:alpha val="40000"/>
                  </a:srgbClr>
                </a:solidFill>
              </a:rPr>
              <a:t>4</a:t>
            </a:r>
            <a:endParaRPr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629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>
            <a:off x="4705672" y="3598197"/>
            <a:ext cx="10186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51720" y="44624"/>
            <a:ext cx="4824536" cy="734291"/>
          </a:xfrm>
        </p:spPr>
        <p:txBody>
          <a:bodyPr anchor="ctr">
            <a:noAutofit/>
          </a:bodyPr>
          <a:lstStyle/>
          <a:p>
            <a:pPr lvl="0" algn="r" rtl="1">
              <a:spcBef>
                <a:spcPts val="0"/>
              </a:spcBef>
            </a:pPr>
            <a:r>
              <a:rPr lang="ar-TN" sz="4000" b="1" spc="60" dirty="0" smtClean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TN" sz="4000" b="1" spc="60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شروط نجاح المشروع</a:t>
            </a:r>
            <a:endParaRPr lang="fr-FR" sz="4000" b="1" dirty="0"/>
          </a:p>
        </p:txBody>
      </p:sp>
      <p:sp>
        <p:nvSpPr>
          <p:cNvPr id="13" name="TextBox 16"/>
          <p:cNvSpPr txBox="1"/>
          <p:nvPr/>
        </p:nvSpPr>
        <p:spPr>
          <a:xfrm>
            <a:off x="5804828" y="1196752"/>
            <a:ext cx="3159660" cy="6764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r" rtl="1"/>
            <a:r>
              <a:rPr lang="ar-TN" sz="24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توفير  البنية التحتية واللوجستية</a:t>
            </a:r>
            <a:endParaRPr lang="fr-FR" sz="24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96776" y="1196752"/>
            <a:ext cx="4752528" cy="862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TN" sz="2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ربط الشبكة الداخلية لإدارة المؤسسات التربوية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TN" sz="2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تجهيز ادارة المدرسة بحاسوب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5804828" y="3522596"/>
            <a:ext cx="3159660" cy="5658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r" rtl="1"/>
            <a:r>
              <a:rPr lang="ar-TN" sz="24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تقييم المحتوى</a:t>
            </a:r>
            <a:endParaRPr lang="fr-FR" sz="24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02580" y="3522596"/>
            <a:ext cx="4752528" cy="11089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rmAutofit fontScale="92500"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TN" sz="24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التقييم والتثبّت من مدى </a:t>
            </a:r>
            <a:r>
              <a:rPr lang="ar-TN" sz="24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مطابقة الضوابط </a:t>
            </a:r>
            <a:r>
              <a:rPr lang="ar-TN" sz="24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البيداغوجية </a:t>
            </a:r>
            <a:r>
              <a:rPr lang="ar-TN" sz="24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مضمون المنظومة</a:t>
            </a:r>
            <a:endParaRPr lang="ar-TN" sz="2400" b="1" dirty="0" smtClean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TN" sz="24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تقييم سلامة المعطيات المدمجة بالفضاءات الرقمية</a:t>
            </a:r>
            <a:endParaRPr lang="ar-TN" sz="24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ight Arrow 20"/>
          <p:cNvSpPr/>
          <p:nvPr/>
        </p:nvSpPr>
        <p:spPr>
          <a:xfrm>
            <a:off x="4670772" y="1268760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Right Arrow 20"/>
          <p:cNvSpPr/>
          <p:nvPr/>
        </p:nvSpPr>
        <p:spPr>
          <a:xfrm>
            <a:off x="4670613" y="2219369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5804828" y="2278351"/>
            <a:ext cx="3170004" cy="64659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r" rtl="1"/>
            <a:r>
              <a:rPr lang="ar-TN" sz="24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توفير الموارد البشرية</a:t>
            </a:r>
            <a:endParaRPr sz="24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251520" y="2276872"/>
            <a:ext cx="468052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rmAutofit/>
          </a:bodyPr>
          <a:lstStyle/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ar-TN" sz="2000" b="1" dirty="0">
                <a:solidFill>
                  <a:srgbClr val="59595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تكوين مدرسين كشخص مورد بكل مدرسة </a:t>
            </a:r>
            <a:r>
              <a:rPr lang="ar-TN" sz="2000" b="1" dirty="0" smtClean="0">
                <a:solidFill>
                  <a:srgbClr val="59595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ابتدائية لصيانة المعدات أو الاشراف على المنظومة</a:t>
            </a:r>
            <a:endParaRPr lang="ar-TN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ar-TN" sz="2000" b="1" dirty="0" smtClean="0">
                <a:solidFill>
                  <a:srgbClr val="59595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التحفيز  بساعات </a:t>
            </a:r>
            <a:r>
              <a:rPr lang="ar-TN" sz="2000" b="1" dirty="0" smtClean="0">
                <a:solidFill>
                  <a:srgbClr val="59595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تفريغ</a:t>
            </a:r>
            <a:endParaRPr lang="ar-TN" sz="2000" b="1" dirty="0" smtClean="0">
              <a:solidFill>
                <a:srgbClr val="59595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5804828" y="4797152"/>
            <a:ext cx="3187913" cy="568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r" rtl="1"/>
            <a:r>
              <a:rPr lang="ar-TN" sz="24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 خطة </a:t>
            </a:r>
            <a:r>
              <a:rPr lang="ar-TN" sz="24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اتصالية</a:t>
            </a:r>
            <a:endParaRPr sz="24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286693" y="4797152"/>
            <a:ext cx="468052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rmAutofit lnSpcReduction="10000"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TN" sz="20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بالخدمات المتوفّرة للأولياء وحثّهم تحسيسهم على استغلالها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TN" sz="20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تحسيس المنسّقين </a:t>
            </a:r>
            <a:r>
              <a:rPr lang="ar-TN" sz="2000" b="1" dirty="0" err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البيداغوجيين</a:t>
            </a:r>
            <a:r>
              <a:rPr lang="ar-TN" sz="20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وتكوين المكونين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TN" sz="20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مساندة واحاطة المشاركين في المشروع 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endParaRPr lang="ar-TN" sz="2400" b="1" dirty="0">
              <a:solidFill>
                <a:srgbClr val="59595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ight Arrow 20"/>
          <p:cNvSpPr/>
          <p:nvPr/>
        </p:nvSpPr>
        <p:spPr>
          <a:xfrm>
            <a:off x="4751314" y="4875303"/>
            <a:ext cx="972974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2636912"/>
            <a:ext cx="5867400" cy="576064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ar-TN" sz="4000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التعريف بالمشروع</a:t>
            </a:r>
            <a:endParaRPr lang="fr-FR" sz="2800" dirty="0">
              <a:solidFill>
                <a:schemeClr val="accent6">
                  <a:lumMod val="20000"/>
                  <a:lumOff val="8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228600" y="3703704"/>
            <a:ext cx="7315200" cy="1325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>
              <a:lnSpc>
                <a:spcPct val="87000"/>
              </a:lnSpc>
              <a:spcBef>
                <a:spcPct val="0"/>
              </a:spcBef>
              <a:defRPr lang="fr-FR"/>
            </a:pPr>
            <a:r>
              <a:rPr lang="fr-FR" sz="4400">
                <a:solidFill>
                  <a:srgbClr val="92D050"/>
                </a:solidFill>
              </a:rPr>
              <a:t/>
            </a:r>
            <a:br>
              <a:rPr lang="fr-FR" sz="4400">
                <a:solidFill>
                  <a:srgbClr val="92D050"/>
                </a:solidFill>
              </a:rPr>
            </a:br>
            <a:r>
              <a:rPr lang="fr-FR" sz="5600" b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Quel message voulez-vous diffuser 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47F28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5089818"/>
            <a:ext cx="9144000" cy="1768182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Title 3"/>
          <p:cNvSpPr txBox="1">
            <a:spLocks/>
          </p:cNvSpPr>
          <p:nvPr/>
        </p:nvSpPr>
        <p:spPr>
          <a:xfrm>
            <a:off x="228600" y="3657600"/>
            <a:ext cx="73152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7000"/>
              </a:lnSpc>
            </a:pPr>
            <a:r>
              <a:rPr lang="ar-TN" sz="5600" dirty="0" smtClean="0">
                <a:solidFill>
                  <a:schemeClr val="bg1"/>
                </a:solidFill>
              </a:rPr>
              <a:t>شكرا</a:t>
            </a:r>
            <a:endParaRPr lang="fr-FR" sz="5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69256" y="1219200"/>
            <a:ext cx="3946416" cy="233737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r" rtl="1">
              <a:lnSpc>
                <a:spcPct val="114000"/>
              </a:lnSpc>
            </a:pPr>
            <a:r>
              <a:rPr lang="ar-TN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تاريخ انطلاق المشروع : </a:t>
            </a:r>
            <a:r>
              <a:rPr lang="ar-TN" sz="16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2013</a:t>
            </a:r>
          </a:p>
          <a:p>
            <a:pPr algn="r" rtl="1">
              <a:lnSpc>
                <a:spcPct val="114000"/>
              </a:lnSpc>
            </a:pPr>
            <a:r>
              <a:rPr lang="ar-TN" b="1" dirty="0" smtClean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الهدف </a:t>
            </a:r>
            <a:r>
              <a:rPr lang="ar-TN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: </a:t>
            </a:r>
            <a:r>
              <a:rPr lang="ar-TN" sz="1600" b="1" dirty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تجويد أداء الحياة </a:t>
            </a:r>
            <a:r>
              <a:rPr lang="ar-TN" sz="1600" b="1" dirty="0" smtClean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المدرسية وتسهيل </a:t>
            </a:r>
            <a:r>
              <a:rPr lang="ar-TN" sz="1600" b="1" dirty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العمل الإداري </a:t>
            </a:r>
            <a:r>
              <a:rPr lang="ar-TN" sz="1600" b="1" dirty="0" smtClean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والبيداغوجي</a:t>
            </a:r>
          </a:p>
          <a:p>
            <a:pPr algn="r" rtl="1">
              <a:lnSpc>
                <a:spcPct val="114000"/>
              </a:lnSpc>
            </a:pPr>
            <a:r>
              <a:rPr lang="ar-TN" b="1" dirty="0" smtClean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الجمهور </a:t>
            </a:r>
            <a:r>
              <a:rPr lang="ar-TN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المستهدف : </a:t>
            </a:r>
            <a:r>
              <a:rPr lang="ar-TN" sz="1600" dirty="0" smtClean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المدارس الابتدائية</a:t>
            </a:r>
          </a:p>
          <a:p>
            <a:pPr algn="just" rtl="1">
              <a:lnSpc>
                <a:spcPct val="114000"/>
              </a:lnSpc>
            </a:pPr>
            <a:r>
              <a:rPr lang="ar-TN" b="1" dirty="0" smtClean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الأطراف المشاركة : </a:t>
            </a:r>
            <a:r>
              <a:rPr lang="ar-TN" sz="1600" dirty="0" smtClean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الهياكل المعنية بوزارة التربية، المركز الوطني للتكنولوجيات في التربية، </a:t>
            </a:r>
            <a:r>
              <a:rPr lang="ar-TN" sz="1600" b="1" dirty="0" smtClean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لجنة القيادة.</a:t>
            </a:r>
          </a:p>
          <a:p>
            <a:pPr algn="just" rtl="1">
              <a:lnSpc>
                <a:spcPct val="114000"/>
              </a:lnSpc>
            </a:pPr>
            <a:endParaRPr lang="ar-TN" sz="1600" dirty="0" smtClean="0">
              <a:solidFill>
                <a:schemeClr val="tx2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algn="just" rtl="1">
              <a:lnSpc>
                <a:spcPct val="114000"/>
              </a:lnSpc>
            </a:pPr>
            <a:r>
              <a:rPr lang="ar-TN" sz="2600" b="1" dirty="0" smtClean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الخدمات الرقمية :</a:t>
            </a:r>
            <a:endParaRPr lang="ar-TN" sz="2600" b="1" dirty="0">
              <a:solidFill>
                <a:srgbClr val="0070C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3272" y="3556570"/>
            <a:ext cx="3962400" cy="2474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rtl="1">
              <a:lnSpc>
                <a:spcPct val="114000"/>
              </a:lnSpc>
            </a:pPr>
            <a:r>
              <a:rPr lang="ar-TN" sz="1600" b="1" dirty="0" smtClean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هي وسائط تكنولوجية تمكّن من :</a:t>
            </a:r>
          </a:p>
          <a:p>
            <a:pPr marL="285750" indent="-285750" algn="just" rtl="1">
              <a:lnSpc>
                <a:spcPct val="114000"/>
              </a:lnSpc>
              <a:buFontTx/>
              <a:buChar char="-"/>
            </a:pPr>
            <a:r>
              <a:rPr lang="ar-TN" sz="1600" b="1" dirty="0" smtClean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متابعة </a:t>
            </a:r>
            <a:r>
              <a:rPr lang="ar-TN" sz="1600" b="1" dirty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ومرافقة </a:t>
            </a:r>
            <a:r>
              <a:rPr lang="ar-TN" sz="1600" b="1" dirty="0" smtClean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التلاميذ خلال مسارهم التعليمي</a:t>
            </a:r>
            <a:endParaRPr lang="ar-TN" sz="1600" b="1" dirty="0">
              <a:solidFill>
                <a:schemeClr val="tx2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285750" indent="-285750" algn="just" rtl="1">
              <a:lnSpc>
                <a:spcPct val="114000"/>
              </a:lnSpc>
              <a:buFontTx/>
              <a:buChar char="-"/>
            </a:pPr>
            <a:r>
              <a:rPr lang="ar-TN" sz="1600" b="1" dirty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ضمان المتابعة والتصرف اليومي داخل المؤسسة والتفاعل الافتراضي بين المربي </a:t>
            </a:r>
            <a:r>
              <a:rPr lang="ar-TN" sz="1600" b="1" dirty="0" smtClean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والتلميذ</a:t>
            </a:r>
          </a:p>
          <a:p>
            <a:pPr marL="285750" indent="-285750" algn="just" rtl="1">
              <a:lnSpc>
                <a:spcPct val="114000"/>
              </a:lnSpc>
              <a:buFontTx/>
              <a:buChar char="-"/>
            </a:pPr>
            <a:r>
              <a:rPr lang="ar-TN" sz="1600" b="1" dirty="0" smtClean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استغلال </a:t>
            </a:r>
            <a:r>
              <a:rPr lang="ar-TN" sz="1600" b="1" dirty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خدمات الإرساليات القصيرة لتقريب الولي من </a:t>
            </a:r>
            <a:r>
              <a:rPr lang="ar-TN" sz="1600" b="1" dirty="0" smtClean="0">
                <a:solidFill>
                  <a:schemeClr val="tx2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المدرسة</a:t>
            </a:r>
            <a:endParaRPr lang="ar-TN" sz="1600" b="1" dirty="0">
              <a:solidFill>
                <a:schemeClr val="tx2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1">
              <a:spcBef>
                <a:spcPts val="0"/>
              </a:spcBef>
            </a:pPr>
            <a:r>
              <a:rPr lang="ar-TN" sz="36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التعريف </a:t>
            </a:r>
            <a:r>
              <a:rPr lang="ar-TN" sz="3600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بمشروع «مدرستي»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19200"/>
            <a:ext cx="3222944" cy="2506177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239749" cy="243992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2636912"/>
            <a:ext cx="5867400" cy="5760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ctr" rtl="1">
              <a:spcBef>
                <a:spcPts val="0"/>
              </a:spcBef>
            </a:pPr>
            <a:r>
              <a:rPr lang="ar-TN" sz="4000" cap="none" dirty="0" smtClean="0">
                <a:solidFill>
                  <a:srgbClr val="0070C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hlinkClick r:id="rId3"/>
              </a:rPr>
              <a:t>عرض للخدمات الرقمية</a:t>
            </a:r>
            <a:r>
              <a:rPr lang="fr-FR" sz="4000" cap="none" dirty="0" smtClean="0">
                <a:solidFill>
                  <a:srgbClr val="0070C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</a:t>
            </a:r>
            <a:endParaRPr lang="fr-FR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TN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2</a:t>
            </a:r>
            <a:endParaRPr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6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1">
              <a:spcBef>
                <a:spcPts val="0"/>
              </a:spcBef>
            </a:pPr>
            <a:r>
              <a:rPr lang="ar-TN" sz="3600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إدارية – </a:t>
            </a:r>
            <a:r>
              <a:rPr lang="ar-TN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دفتر الأعداد</a:t>
            </a:r>
            <a:endParaRPr lang="fr-FR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91" y="908720"/>
            <a:ext cx="5610225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1">
              <a:spcBef>
                <a:spcPts val="0"/>
              </a:spcBef>
            </a:pPr>
            <a:r>
              <a:rPr lang="ar-TN" sz="3600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إدارية – </a:t>
            </a:r>
            <a:r>
              <a:rPr lang="ar-TN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تقييمي عام</a:t>
            </a:r>
            <a:endParaRPr lang="fr-FR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92292" cy="547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4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1">
              <a:spcBef>
                <a:spcPts val="0"/>
              </a:spcBef>
            </a:pPr>
            <a:r>
              <a:rPr lang="ar-TN" sz="3600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إدارية – </a:t>
            </a:r>
            <a:r>
              <a:rPr lang="ar-TN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شهادة حضور</a:t>
            </a:r>
            <a:endParaRPr lang="fr-FR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19" y="980728"/>
            <a:ext cx="4261197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7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ar-TN" sz="3600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إدارية – </a:t>
            </a:r>
            <a:r>
              <a:rPr lang="ar-TN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شهادة شكر</a:t>
            </a:r>
            <a:endParaRPr lang="fr-FR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0" y="969827"/>
            <a:ext cx="8374982" cy="591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82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ar-TN" sz="3600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إدارية – </a:t>
            </a:r>
            <a:r>
              <a:rPr lang="ar-TN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غيابات وتأخيرات</a:t>
            </a:r>
            <a:endParaRPr lang="fr-FR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Administrateur\Desktop\sms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443994" cy="31686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courbée vers la droite 2"/>
          <p:cNvSpPr/>
          <p:nvPr/>
        </p:nvSpPr>
        <p:spPr>
          <a:xfrm rot="10800000">
            <a:off x="3127561" y="3635599"/>
            <a:ext cx="720080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Présentation de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362</Words>
  <Application>Microsoft Office PowerPoint</Application>
  <PresentationFormat>Affichage à l'écran (4:3)</PresentationFormat>
  <Paragraphs>105</Paragraphs>
  <Slides>20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Présentation de PowerPoint 2010</vt:lpstr>
      <vt:lpstr>مشروع الفضاء الرقمي للمدارس الابتدائية « مدرستي »</vt:lpstr>
      <vt:lpstr>التعريف بالمشروع</vt:lpstr>
      <vt:lpstr>التعريف بمشروع «مدرستي»</vt:lpstr>
      <vt:lpstr>عرض للخدمات الرقمية  </vt:lpstr>
      <vt:lpstr>خدمات إدارية – دفتر الأعداد</vt:lpstr>
      <vt:lpstr>خدمات إدارية – جدول تقييمي عام</vt:lpstr>
      <vt:lpstr>خدمات إدارية – شهادة حضور</vt:lpstr>
      <vt:lpstr>خدمات إدارية – شهادة شكر</vt:lpstr>
      <vt:lpstr>خدمات إدارية – غيابات وتأخيرات</vt:lpstr>
      <vt:lpstr>خدمات إدارية – جداول الأوقات</vt:lpstr>
      <vt:lpstr>خدمات إدارية – احصائيات ومؤشرات</vt:lpstr>
      <vt:lpstr>خدمات إدارية –  بطاقة الرسومات</vt:lpstr>
      <vt:lpstr>خدمات بيداغوجية وعمل تشاركي – كراس الواجبات</vt:lpstr>
      <vt:lpstr>خدمات بيداغوجية وعمل تشاركي – إبداعات التّلاميذ</vt:lpstr>
      <vt:lpstr>Présentation PowerPoint</vt:lpstr>
      <vt:lpstr>المشروع في أرقام</vt:lpstr>
      <vt:lpstr>المشروع في أرقام</vt:lpstr>
      <vt:lpstr>شروط نجاح المشروع</vt:lpstr>
      <vt:lpstr> شروط نجاح المشروع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2014-12-03T16:36:51Z</dcterms:created>
  <dcterms:modified xsi:type="dcterms:W3CDTF">2015-04-27T16:43:34Z</dcterms:modified>
</cp:coreProperties>
</file>